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51"/>
  </p:notesMasterIdLst>
  <p:sldIdLst>
    <p:sldId id="256" r:id="rId3"/>
    <p:sldId id="261" r:id="rId4"/>
    <p:sldId id="309" r:id="rId5"/>
    <p:sldId id="265" r:id="rId6"/>
    <p:sldId id="263" r:id="rId7"/>
    <p:sldId id="264" r:id="rId8"/>
    <p:sldId id="268" r:id="rId9"/>
    <p:sldId id="269" r:id="rId10"/>
    <p:sldId id="270" r:id="rId11"/>
    <p:sldId id="271" r:id="rId12"/>
    <p:sldId id="308" r:id="rId13"/>
    <p:sldId id="294" r:id="rId14"/>
    <p:sldId id="295" r:id="rId15"/>
    <p:sldId id="312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316" r:id="rId26"/>
    <p:sldId id="280" r:id="rId27"/>
    <p:sldId id="282" r:id="rId28"/>
    <p:sldId id="283" r:id="rId29"/>
    <p:sldId id="285" r:id="rId30"/>
    <p:sldId id="286" r:id="rId31"/>
    <p:sldId id="284" r:id="rId32"/>
    <p:sldId id="315" r:id="rId33"/>
    <p:sldId id="300" r:id="rId34"/>
    <p:sldId id="302" r:id="rId35"/>
    <p:sldId id="304" r:id="rId36"/>
    <p:sldId id="301" r:id="rId37"/>
    <p:sldId id="305" r:id="rId38"/>
    <p:sldId id="303" r:id="rId39"/>
    <p:sldId id="272" r:id="rId40"/>
    <p:sldId id="313" r:id="rId41"/>
    <p:sldId id="288" r:id="rId42"/>
    <p:sldId id="296" r:id="rId43"/>
    <p:sldId id="297" r:id="rId44"/>
    <p:sldId id="289" r:id="rId45"/>
    <p:sldId id="290" r:id="rId46"/>
    <p:sldId id="292" r:id="rId47"/>
    <p:sldId id="314" r:id="rId48"/>
    <p:sldId id="293" r:id="rId49"/>
    <p:sldId id="307" r:id="rId5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721"/>
    <a:srgbClr val="1FB3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2" autoAdjust="0"/>
    <p:restoredTop sz="81900" autoAdjust="0"/>
  </p:normalViewPr>
  <p:slideViewPr>
    <p:cSldViewPr>
      <p:cViewPr varScale="1">
        <p:scale>
          <a:sx n="39" d="100"/>
          <a:sy n="39" d="100"/>
        </p:scale>
        <p:origin x="-1710" y="-10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eber\Desktop\HTML5%20Performance%20Presentation\News%20Sites%20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eber\Desktop\HTML5%20Performance%20Presentation\News%20Sites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eber\Desktop\HTML5%20Performance%20Presentation\News%20Sites%20Cha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igshare\iefiles\users\tross\WebData\PropertyUs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6327099737532933E-2"/>
          <c:y val="2.2843137254902106E-2"/>
          <c:w val="0.91094141878098756"/>
          <c:h val="0.76513354948278522"/>
        </c:manualLayout>
      </c:layout>
      <c:barChart>
        <c:barDir val="col"/>
        <c:grouping val="stacked"/>
        <c:ser>
          <c:idx val="0"/>
          <c:order val="0"/>
          <c:tx>
            <c:strRef>
              <c:f>'CNN Load'!$A$3</c:f>
              <c:strCache>
                <c:ptCount val="1"/>
                <c:pt idx="0">
                  <c:v>HTML parsing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Load'!$B$3:$F$3</c:f>
              <c:numCache>
                <c:formatCode>_(* #,##0.00_);_(* \(#,##0.00\);_(* "-"??_);_(@_)</c:formatCode>
                <c:ptCount val="5"/>
                <c:pt idx="0" formatCode="#,##0">
                  <c:v>178555</c:v>
                </c:pt>
                <c:pt idx="1">
                  <c:v>8823</c:v>
                </c:pt>
                <c:pt idx="2" formatCode="#,##0">
                  <c:v>193204</c:v>
                </c:pt>
                <c:pt idx="3" formatCode="#,##0">
                  <c:v>87374</c:v>
                </c:pt>
                <c:pt idx="4" formatCode="#,##0">
                  <c:v>189142</c:v>
                </c:pt>
              </c:numCache>
            </c:numRef>
          </c:val>
        </c:ser>
        <c:ser>
          <c:idx val="1"/>
          <c:order val="1"/>
          <c:tx>
            <c:strRef>
              <c:f>'CNN Load'!$A$4</c:f>
              <c:strCache>
                <c:ptCount val="1"/>
                <c:pt idx="0">
                  <c:v>CSS parser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Load'!$B$4:$F$4</c:f>
              <c:numCache>
                <c:formatCode>_(* #,##0.00_);_(* \(#,##0.00\);_(* "-"??_);_(@_)</c:formatCode>
                <c:ptCount val="5"/>
                <c:pt idx="0" formatCode="#,##0">
                  <c:v>41687</c:v>
                </c:pt>
                <c:pt idx="1">
                  <c:v>1287</c:v>
                </c:pt>
                <c:pt idx="2" formatCode="#,##0">
                  <c:v>45903</c:v>
                </c:pt>
                <c:pt idx="3" formatCode="#,##0">
                  <c:v>13991</c:v>
                </c:pt>
                <c:pt idx="4" formatCode="#,##0">
                  <c:v>85145</c:v>
                </c:pt>
              </c:numCache>
            </c:numRef>
          </c:val>
        </c:ser>
        <c:ser>
          <c:idx val="2"/>
          <c:order val="2"/>
          <c:tx>
            <c:strRef>
              <c:f>'CNN Load'!$A$5</c:f>
              <c:strCache>
                <c:ptCount val="1"/>
                <c:pt idx="0">
                  <c:v>Collections</c:v>
                </c:pt>
              </c:strCache>
            </c:strRef>
          </c:tx>
          <c:spPr>
            <a:solidFill>
              <a:srgbClr val="0000CC"/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Load'!$B$5:$F$5</c:f>
              <c:numCache>
                <c:formatCode>_(* #,##0.00_);_(* \(#,##0.00\);_(* "-"??_);_(@_)</c:formatCode>
                <c:ptCount val="5"/>
                <c:pt idx="0" formatCode="#,##0">
                  <c:v>63824</c:v>
                </c:pt>
                <c:pt idx="1">
                  <c:v>2119</c:v>
                </c:pt>
                <c:pt idx="2" formatCode="#,##0">
                  <c:v>17677</c:v>
                </c:pt>
                <c:pt idx="3" formatCode="#,##0">
                  <c:v>204448</c:v>
                </c:pt>
                <c:pt idx="4" formatCode="#,##0">
                  <c:v>47326</c:v>
                </c:pt>
              </c:numCache>
            </c:numRef>
          </c:val>
        </c:ser>
        <c:ser>
          <c:idx val="3"/>
          <c:order val="3"/>
          <c:tx>
            <c:strRef>
              <c:f>'CNN Load'!$A$6</c:f>
              <c:strCache>
                <c:ptCount val="1"/>
                <c:pt idx="0">
                  <c:v>JavaScript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Load'!$B$6:$F$6</c:f>
              <c:numCache>
                <c:formatCode>_(* #,##0.00_);_(* \(#,##0.00\);_(* "-"??_);_(@_)</c:formatCode>
                <c:ptCount val="5"/>
                <c:pt idx="0" formatCode="#,##0">
                  <c:v>1623000</c:v>
                </c:pt>
                <c:pt idx="1">
                  <c:v>420911</c:v>
                </c:pt>
                <c:pt idx="2" formatCode="#,##0">
                  <c:v>161239</c:v>
                </c:pt>
                <c:pt idx="3" formatCode="#,##0">
                  <c:v>1033377</c:v>
                </c:pt>
                <c:pt idx="4" formatCode="#,##0">
                  <c:v>775152</c:v>
                </c:pt>
              </c:numCache>
            </c:numRef>
          </c:val>
        </c:ser>
        <c:ser>
          <c:idx val="4"/>
          <c:order val="4"/>
          <c:tx>
            <c:strRef>
              <c:f>'CNN Load'!$A$7</c:f>
              <c:strCache>
                <c:ptCount val="1"/>
                <c:pt idx="0">
                  <c:v>Marshalling</c:v>
                </c:pt>
              </c:strCache>
            </c:strRef>
          </c:tx>
          <c:spPr>
            <a:solidFill>
              <a:srgbClr val="C0C0C0"/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Load'!$B$7:$F$7</c:f>
              <c:numCache>
                <c:formatCode>_(* #,##0.00_);_(* \(#,##0.00\);_(* "-"??_);_(@_)</c:formatCode>
                <c:ptCount val="5"/>
                <c:pt idx="0" formatCode="#,##0">
                  <c:v>145942</c:v>
                </c:pt>
                <c:pt idx="1">
                  <c:v>1131292</c:v>
                </c:pt>
                <c:pt idx="2" formatCode="#,##0">
                  <c:v>47219</c:v>
                </c:pt>
                <c:pt idx="3" formatCode="#,##0">
                  <c:v>1011763</c:v>
                </c:pt>
                <c:pt idx="4" formatCode="#,##0">
                  <c:v>215884</c:v>
                </c:pt>
              </c:numCache>
            </c:numRef>
          </c:val>
        </c:ser>
        <c:ser>
          <c:idx val="5"/>
          <c:order val="5"/>
          <c:tx>
            <c:strRef>
              <c:f>'CNN Load'!$A$8</c:f>
              <c:strCache>
                <c:ptCount val="1"/>
                <c:pt idx="0">
                  <c:v>Native OM</c:v>
                </c:pt>
              </c:strCache>
            </c:strRef>
          </c:tx>
          <c:spPr>
            <a:solidFill>
              <a:srgbClr val="FF33CC"/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Load'!$B$8:$F$8</c:f>
              <c:numCache>
                <c:formatCode>_(* #,##0.00_);_(* \(#,##0.00\);_(* "-"??_);_(@_)</c:formatCode>
                <c:ptCount val="5"/>
                <c:pt idx="0" formatCode="#,##0">
                  <c:v>187587</c:v>
                </c:pt>
                <c:pt idx="1">
                  <c:v>98722</c:v>
                </c:pt>
                <c:pt idx="2" formatCode="#,##0">
                  <c:v>115082</c:v>
                </c:pt>
                <c:pt idx="3" formatCode="#,##0">
                  <c:v>177656</c:v>
                </c:pt>
                <c:pt idx="4" formatCode="#,##0">
                  <c:v>628114</c:v>
                </c:pt>
              </c:numCache>
            </c:numRef>
          </c:val>
        </c:ser>
        <c:ser>
          <c:idx val="6"/>
          <c:order val="6"/>
          <c:tx>
            <c:strRef>
              <c:f>'CNN Load'!$A$9</c:f>
              <c:strCache>
                <c:ptCount val="1"/>
                <c:pt idx="0">
                  <c:v>Formatting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Load'!$B$9:$F$9</c:f>
              <c:numCache>
                <c:formatCode>_(* #,##0.00_);_(* \(#,##0.00\);_(* "-"??_);_(@_)</c:formatCode>
                <c:ptCount val="5"/>
                <c:pt idx="0" formatCode="#,##0">
                  <c:v>133408</c:v>
                </c:pt>
                <c:pt idx="1">
                  <c:v>77010</c:v>
                </c:pt>
                <c:pt idx="2" formatCode="#,##0">
                  <c:v>185142</c:v>
                </c:pt>
                <c:pt idx="3" formatCode="#,##0">
                  <c:v>186055</c:v>
                </c:pt>
                <c:pt idx="4" formatCode="#,##0">
                  <c:v>394232</c:v>
                </c:pt>
              </c:numCache>
            </c:numRef>
          </c:val>
        </c:ser>
        <c:ser>
          <c:idx val="7"/>
          <c:order val="7"/>
          <c:tx>
            <c:strRef>
              <c:f>'CNN Load'!$A$10</c:f>
              <c:strCache>
                <c:ptCount val="1"/>
                <c:pt idx="0">
                  <c:v>BlockBuild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Load'!$B$10:$F$10</c:f>
              <c:numCache>
                <c:formatCode>_(* #,##0.00_);_(* \(#,##0.00\);_(* "-"??_);_(@_)</c:formatCode>
                <c:ptCount val="5"/>
                <c:pt idx="0" formatCode="#,##0">
                  <c:v>117651</c:v>
                </c:pt>
                <c:pt idx="1">
                  <c:v>230910</c:v>
                </c:pt>
                <c:pt idx="2" formatCode="#,##0">
                  <c:v>44365</c:v>
                </c:pt>
                <c:pt idx="3" formatCode="#,##0">
                  <c:v>244010</c:v>
                </c:pt>
                <c:pt idx="4" formatCode="#,##0">
                  <c:v>201290</c:v>
                </c:pt>
              </c:numCache>
            </c:numRef>
          </c:val>
        </c:ser>
        <c:ser>
          <c:idx val="8"/>
          <c:order val="8"/>
          <c:tx>
            <c:strRef>
              <c:f>'CNN Load'!$A$11</c:f>
              <c:strCache>
                <c:ptCount val="1"/>
                <c:pt idx="0">
                  <c:v>Layout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Load'!$B$11:$F$11</c:f>
              <c:numCache>
                <c:formatCode>_(* #,##0.00_);_(* \(#,##0.00\);_(* "-"??_);_(@_)</c:formatCode>
                <c:ptCount val="5"/>
                <c:pt idx="0" formatCode="General">
                  <c:v>118709</c:v>
                </c:pt>
                <c:pt idx="1">
                  <c:v>121834</c:v>
                </c:pt>
                <c:pt idx="2">
                  <c:v>38711</c:v>
                </c:pt>
                <c:pt idx="3">
                  <c:v>217169</c:v>
                </c:pt>
                <c:pt idx="4" formatCode="#,##0">
                  <c:v>284120</c:v>
                </c:pt>
              </c:numCache>
            </c:numRef>
          </c:val>
        </c:ser>
        <c:ser>
          <c:idx val="9"/>
          <c:order val="9"/>
          <c:tx>
            <c:strRef>
              <c:f>'CNN Load'!$A$12</c:f>
              <c:strCache>
                <c:ptCount val="1"/>
                <c:pt idx="0">
                  <c:v>Rendering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'CNN Load'!$B$2:$F$2</c:f>
              <c:strCache>
                <c:ptCount val="5"/>
                <c:pt idx="0">
                  <c:v>News Site #1</c:v>
                </c:pt>
                <c:pt idx="1">
                  <c:v>News Site #2</c:v>
                </c:pt>
                <c:pt idx="2">
                  <c:v>News Site #3</c:v>
                </c:pt>
                <c:pt idx="3">
                  <c:v>News Site #4</c:v>
                </c:pt>
                <c:pt idx="4">
                  <c:v>News Site #5</c:v>
                </c:pt>
              </c:strCache>
            </c:strRef>
          </c:cat>
          <c:val>
            <c:numRef>
              <c:f>'CNN Load'!$B$12:$F$12</c:f>
              <c:numCache>
                <c:formatCode>_(* #,##0.00_);_(* \(#,##0.00\);_(* "-"??_);_(@_)</c:formatCode>
                <c:ptCount val="5"/>
                <c:pt idx="0" formatCode="#,##0">
                  <c:v>393479</c:v>
                </c:pt>
                <c:pt idx="1">
                  <c:v>321898</c:v>
                </c:pt>
                <c:pt idx="2" formatCode="#,##0">
                  <c:v>251241</c:v>
                </c:pt>
                <c:pt idx="3" formatCode="#,##0">
                  <c:v>547694</c:v>
                </c:pt>
                <c:pt idx="4" formatCode="#,##0">
                  <c:v>714845</c:v>
                </c:pt>
              </c:numCache>
            </c:numRef>
          </c:val>
        </c:ser>
        <c:gapWidth val="100"/>
        <c:overlap val="100"/>
        <c:axId val="67035136"/>
        <c:axId val="67036672"/>
      </c:barChart>
      <c:catAx>
        <c:axId val="67035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7036672"/>
        <c:crosses val="autoZero"/>
        <c:auto val="1"/>
        <c:lblAlgn val="ctr"/>
        <c:lblOffset val="100"/>
      </c:catAx>
      <c:valAx>
        <c:axId val="6703667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Milliseconds</a:t>
                </a:r>
                <a:endParaRPr lang="en-US" sz="900" dirty="0">
                  <a:solidFill>
                    <a:schemeClr val="tx1"/>
                  </a:solidFill>
                </a:endParaRPr>
              </a:p>
            </c:rich>
          </c:tx>
          <c:layout/>
        </c:title>
        <c:numFmt formatCode="#,##0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67035136"/>
        <c:crosses val="autoZero"/>
        <c:crossBetween val="between"/>
        <c:dispUnits>
          <c:builtInUnit val="thousands"/>
        </c:dispUnits>
      </c:valAx>
      <c:spPr>
        <a:ln w="31750" cmpd="sng"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0.19315018377648144"/>
          <c:y val="0.90426136895728693"/>
          <c:w val="0.61850339020122458"/>
          <c:h val="8.5282950675327859E-2"/>
        </c:manualLayout>
      </c:layout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'News Sites'!$B$2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rgbClr val="0000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spPr>
              <a:solidFill>
                <a:srgbClr val="FF33CC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7030A0"/>
              </a:solidFill>
            </c:spPr>
          </c:dPt>
          <c:cat>
            <c:strRef>
              <c:f>'News Sites'!$A$3:$A$12</c:f>
              <c:strCache>
                <c:ptCount val="10"/>
                <c:pt idx="0">
                  <c:v>HTML parsing</c:v>
                </c:pt>
                <c:pt idx="1">
                  <c:v>CSS parser</c:v>
                </c:pt>
                <c:pt idx="2">
                  <c:v>Collections</c:v>
                </c:pt>
                <c:pt idx="3">
                  <c:v>JavaScript</c:v>
                </c:pt>
                <c:pt idx="4">
                  <c:v>Marshalling</c:v>
                </c:pt>
                <c:pt idx="5">
                  <c:v>Native OM</c:v>
                </c:pt>
                <c:pt idx="6">
                  <c:v>Formatting</c:v>
                </c:pt>
                <c:pt idx="7">
                  <c:v>BlockBuild</c:v>
                </c:pt>
                <c:pt idx="8">
                  <c:v>Layout</c:v>
                </c:pt>
                <c:pt idx="9">
                  <c:v>Rendering</c:v>
                </c:pt>
              </c:strCache>
            </c:strRef>
          </c:cat>
          <c:val>
            <c:numRef>
              <c:f>'News Sites'!$B$3:$B$12</c:f>
              <c:numCache>
                <c:formatCode>#,##0</c:formatCode>
                <c:ptCount val="10"/>
                <c:pt idx="0">
                  <c:v>131419.6</c:v>
                </c:pt>
                <c:pt idx="1">
                  <c:v>37602.6</c:v>
                </c:pt>
                <c:pt idx="2">
                  <c:v>67078.8</c:v>
                </c:pt>
                <c:pt idx="3">
                  <c:v>802735.8</c:v>
                </c:pt>
                <c:pt idx="4">
                  <c:v>510420</c:v>
                </c:pt>
                <c:pt idx="5">
                  <c:v>241432.2</c:v>
                </c:pt>
                <c:pt idx="6">
                  <c:v>195169.4</c:v>
                </c:pt>
                <c:pt idx="7">
                  <c:v>167645.20000000001</c:v>
                </c:pt>
                <c:pt idx="8">
                  <c:v>156108.6</c:v>
                </c:pt>
                <c:pt idx="9">
                  <c:v>445831.4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1204277850685369"/>
          <c:y val="0.30985189351331088"/>
          <c:w val="0.15786462890055369"/>
          <c:h val="0.38029621297337834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1"/>
          <c:order val="1"/>
          <c:tx>
            <c:strRef>
              <c:f>'AJAX Data'!$B$2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rgbClr val="0000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spPr>
              <a:solidFill>
                <a:srgbClr val="FF33CC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7030A0"/>
              </a:solidFill>
            </c:spPr>
          </c:dPt>
          <c:cat>
            <c:strRef>
              <c:f>'AJAX Data'!$A$3:$A$12</c:f>
              <c:strCache>
                <c:ptCount val="10"/>
                <c:pt idx="0">
                  <c:v>HTML parsing</c:v>
                </c:pt>
                <c:pt idx="1">
                  <c:v>CSS parser</c:v>
                </c:pt>
                <c:pt idx="2">
                  <c:v>Collections</c:v>
                </c:pt>
                <c:pt idx="3">
                  <c:v>JavaScript</c:v>
                </c:pt>
                <c:pt idx="4">
                  <c:v>Marshalling</c:v>
                </c:pt>
                <c:pt idx="5">
                  <c:v>Native OM</c:v>
                </c:pt>
                <c:pt idx="6">
                  <c:v>Formatting</c:v>
                </c:pt>
                <c:pt idx="7">
                  <c:v>BlockBuild</c:v>
                </c:pt>
                <c:pt idx="8">
                  <c:v>Layout</c:v>
                </c:pt>
                <c:pt idx="9">
                  <c:v>Rendering</c:v>
                </c:pt>
              </c:strCache>
            </c:strRef>
          </c:cat>
          <c:val>
            <c:numRef>
              <c:f>'AJAX Data'!$B$3:$B$12</c:f>
              <c:numCache>
                <c:formatCode>#,##0</c:formatCode>
                <c:ptCount val="10"/>
                <c:pt idx="0">
                  <c:v>6</c:v>
                </c:pt>
                <c:pt idx="1">
                  <c:v>0</c:v>
                </c:pt>
                <c:pt idx="2">
                  <c:v>32</c:v>
                </c:pt>
                <c:pt idx="3">
                  <c:v>309</c:v>
                </c:pt>
                <c:pt idx="4">
                  <c:v>108</c:v>
                </c:pt>
                <c:pt idx="5">
                  <c:v>86</c:v>
                </c:pt>
                <c:pt idx="6">
                  <c:v>182</c:v>
                </c:pt>
                <c:pt idx="7">
                  <c:v>159</c:v>
                </c:pt>
                <c:pt idx="8">
                  <c:v>152</c:v>
                </c:pt>
                <c:pt idx="9">
                  <c:v>461</c:v>
                </c:pt>
              </c:numCache>
            </c:numRef>
          </c:val>
        </c:ser>
        <c:ser>
          <c:idx val="0"/>
          <c:order val="0"/>
          <c:tx>
            <c:strRef>
              <c:f>'AJAX Data'!$B$2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rgbClr val="0000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spPr>
              <a:solidFill>
                <a:srgbClr val="FF33CC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7030A0"/>
              </a:solidFill>
            </c:spPr>
          </c:dPt>
          <c:cat>
            <c:strRef>
              <c:f>'AJAX Data'!$A$3:$A$12</c:f>
              <c:strCache>
                <c:ptCount val="10"/>
                <c:pt idx="0">
                  <c:v>HTML parsing</c:v>
                </c:pt>
                <c:pt idx="1">
                  <c:v>CSS parser</c:v>
                </c:pt>
                <c:pt idx="2">
                  <c:v>Collections</c:v>
                </c:pt>
                <c:pt idx="3">
                  <c:v>JavaScript</c:v>
                </c:pt>
                <c:pt idx="4">
                  <c:v>Marshalling</c:v>
                </c:pt>
                <c:pt idx="5">
                  <c:v>Native OM</c:v>
                </c:pt>
                <c:pt idx="6">
                  <c:v>Formatting</c:v>
                </c:pt>
                <c:pt idx="7">
                  <c:v>BlockBuild</c:v>
                </c:pt>
                <c:pt idx="8">
                  <c:v>Layout</c:v>
                </c:pt>
                <c:pt idx="9">
                  <c:v>Rendering</c:v>
                </c:pt>
              </c:strCache>
            </c:strRef>
          </c:cat>
          <c:val>
            <c:numRef>
              <c:f>'AJAX Data'!$B$3:$B$12</c:f>
              <c:numCache>
                <c:formatCode>#,##0</c:formatCode>
                <c:ptCount val="10"/>
                <c:pt idx="0">
                  <c:v>6</c:v>
                </c:pt>
                <c:pt idx="1">
                  <c:v>0</c:v>
                </c:pt>
                <c:pt idx="2">
                  <c:v>32</c:v>
                </c:pt>
                <c:pt idx="3">
                  <c:v>309</c:v>
                </c:pt>
                <c:pt idx="4">
                  <c:v>108</c:v>
                </c:pt>
                <c:pt idx="5">
                  <c:v>86</c:v>
                </c:pt>
                <c:pt idx="6">
                  <c:v>182</c:v>
                </c:pt>
                <c:pt idx="7">
                  <c:v>159</c:v>
                </c:pt>
                <c:pt idx="8">
                  <c:v>152</c:v>
                </c:pt>
                <c:pt idx="9">
                  <c:v>461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1898720645480005"/>
          <c:y val="0.30985189351331088"/>
          <c:w val="0.13818871556837958"/>
          <c:h val="0.38029621297337834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Site1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cat>
            <c:strRef>
              <c:f>Sheet1!$A$2:$A$7</c:f>
              <c:strCache>
                <c:ptCount val="6"/>
                <c:pt idx="0">
                  <c:v>Chrome 5.x</c:v>
                </c:pt>
                <c:pt idx="1">
                  <c:v>Firefox 3.6</c:v>
                </c:pt>
                <c:pt idx="2">
                  <c:v>Safari 5</c:v>
                </c:pt>
                <c:pt idx="3">
                  <c:v>Opera 10.5</c:v>
                </c:pt>
                <c:pt idx="4">
                  <c:v>IE 8</c:v>
                </c:pt>
                <c:pt idx="5">
                  <c:v>IE9 Preview 3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192</c:v>
                </c:pt>
                <c:pt idx="1">
                  <c:v>168</c:v>
                </c:pt>
                <c:pt idx="2">
                  <c:v>183</c:v>
                </c:pt>
                <c:pt idx="3">
                  <c:v>243</c:v>
                </c:pt>
                <c:pt idx="4">
                  <c:v>289</c:v>
                </c:pt>
                <c:pt idx="5">
                  <c:v>183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Site2</c:v>
                </c:pt>
              </c:strCache>
            </c:strRef>
          </c:tx>
          <c:spPr>
            <a:solidFill>
              <a:srgbClr val="79C21A"/>
            </a:solidFill>
          </c:spPr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cat>
            <c:strRef>
              <c:f>Sheet1!$A$2:$A$7</c:f>
              <c:strCache>
                <c:ptCount val="6"/>
                <c:pt idx="0">
                  <c:v>Chrome 5.x</c:v>
                </c:pt>
                <c:pt idx="1">
                  <c:v>Firefox 3.6</c:v>
                </c:pt>
                <c:pt idx="2">
                  <c:v>Safari 5</c:v>
                </c:pt>
                <c:pt idx="3">
                  <c:v>Opera 10.5</c:v>
                </c:pt>
                <c:pt idx="4">
                  <c:v>IE 8</c:v>
                </c:pt>
                <c:pt idx="5">
                  <c:v>IE9 Preview 3</c:v>
                </c:pt>
              </c:strCache>
            </c:strRef>
          </c:cat>
          <c:val>
            <c:numRef>
              <c:f>Sheet1!$C$2:$C$7</c:f>
              <c:numCache>
                <c:formatCode>_(* #,##0_);_(* \(#,##0\);_(* "-"??_);_(@_)</c:formatCode>
                <c:ptCount val="6"/>
                <c:pt idx="0">
                  <c:v>80</c:v>
                </c:pt>
                <c:pt idx="1">
                  <c:v>78</c:v>
                </c:pt>
                <c:pt idx="2">
                  <c:v>79</c:v>
                </c:pt>
                <c:pt idx="3">
                  <c:v>86</c:v>
                </c:pt>
                <c:pt idx="4">
                  <c:v>88</c:v>
                </c:pt>
                <c:pt idx="5">
                  <c:v>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Site3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cat>
            <c:strRef>
              <c:f>Sheet1!$A$2:$A$7</c:f>
              <c:strCache>
                <c:ptCount val="6"/>
                <c:pt idx="0">
                  <c:v>Chrome 5.x</c:v>
                </c:pt>
                <c:pt idx="1">
                  <c:v>Firefox 3.6</c:v>
                </c:pt>
                <c:pt idx="2">
                  <c:v>Safari 5</c:v>
                </c:pt>
                <c:pt idx="3">
                  <c:v>Opera 10.5</c:v>
                </c:pt>
                <c:pt idx="4">
                  <c:v>IE 8</c:v>
                </c:pt>
                <c:pt idx="5">
                  <c:v>IE9 Preview 3</c:v>
                </c:pt>
              </c:strCache>
            </c:strRef>
          </c:cat>
          <c:val>
            <c:numRef>
              <c:f>Sheet1!$D$2:$D$7</c:f>
              <c:numCache>
                <c:formatCode>_(* #,##0_);_(* \(#,##0\);_(* "-"??_);_(@_)</c:formatCode>
                <c:ptCount val="6"/>
                <c:pt idx="0">
                  <c:v>34</c:v>
                </c:pt>
                <c:pt idx="1">
                  <c:v>92</c:v>
                </c:pt>
                <c:pt idx="2">
                  <c:v>56</c:v>
                </c:pt>
                <c:pt idx="3">
                  <c:v>723</c:v>
                </c:pt>
                <c:pt idx="4">
                  <c:v>107</c:v>
                </c:pt>
                <c:pt idx="5" formatCode="General">
                  <c:v>44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Site4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cat>
            <c:strRef>
              <c:f>Sheet1!$A$2:$A$7</c:f>
              <c:strCache>
                <c:ptCount val="6"/>
                <c:pt idx="0">
                  <c:v>Chrome 5.x</c:v>
                </c:pt>
                <c:pt idx="1">
                  <c:v>Firefox 3.6</c:v>
                </c:pt>
                <c:pt idx="2">
                  <c:v>Safari 5</c:v>
                </c:pt>
                <c:pt idx="3">
                  <c:v>Opera 10.5</c:v>
                </c:pt>
                <c:pt idx="4">
                  <c:v>IE 8</c:v>
                </c:pt>
                <c:pt idx="5">
                  <c:v>IE9 Preview 3</c:v>
                </c:pt>
              </c:strCache>
            </c:strRef>
          </c:cat>
          <c:val>
            <c:numRef>
              <c:f>Sheet1!$E$2:$E$7</c:f>
              <c:numCache>
                <c:formatCode>_(* #,##0_);_(* \(#,##0\);_(* "-"??_);_(@_)</c:formatCode>
                <c:ptCount val="6"/>
                <c:pt idx="0">
                  <c:v>170</c:v>
                </c:pt>
                <c:pt idx="1">
                  <c:v>151</c:v>
                </c:pt>
                <c:pt idx="2">
                  <c:v>165</c:v>
                </c:pt>
                <c:pt idx="3">
                  <c:v>219</c:v>
                </c:pt>
                <c:pt idx="4">
                  <c:v>270</c:v>
                </c:pt>
                <c:pt idx="5">
                  <c:v>180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Site5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cat>
            <c:strRef>
              <c:f>Sheet1!$A$2:$A$7</c:f>
              <c:strCache>
                <c:ptCount val="6"/>
                <c:pt idx="0">
                  <c:v>Chrome 5.x</c:v>
                </c:pt>
                <c:pt idx="1">
                  <c:v>Firefox 3.6</c:v>
                </c:pt>
                <c:pt idx="2">
                  <c:v>Safari 5</c:v>
                </c:pt>
                <c:pt idx="3">
                  <c:v>Opera 10.5</c:v>
                </c:pt>
                <c:pt idx="4">
                  <c:v>IE 8</c:v>
                </c:pt>
                <c:pt idx="5">
                  <c:v>IE9 Preview 3</c:v>
                </c:pt>
              </c:strCache>
            </c:strRef>
          </c:cat>
          <c:val>
            <c:numRef>
              <c:f>Sheet1!$F$2:$F$7</c:f>
              <c:numCache>
                <c:formatCode>_(* #,##0_);_(* \(#,##0\);_(* "-"??_);_(@_)</c:formatCode>
                <c:ptCount val="6"/>
                <c:pt idx="0">
                  <c:v>257</c:v>
                </c:pt>
                <c:pt idx="1">
                  <c:v>259</c:v>
                </c:pt>
                <c:pt idx="2">
                  <c:v>255</c:v>
                </c:pt>
                <c:pt idx="3">
                  <c:v>141</c:v>
                </c:pt>
                <c:pt idx="4">
                  <c:v>847</c:v>
                </c:pt>
                <c:pt idx="5" formatCode="General">
                  <c:v>255</c:v>
                </c:pt>
              </c:numCache>
            </c:numRef>
          </c:val>
        </c:ser>
        <c:axId val="94212096"/>
        <c:axId val="94213632"/>
      </c:barChart>
      <c:catAx>
        <c:axId val="9421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4213632"/>
        <c:crosses val="autoZero"/>
        <c:auto val="1"/>
        <c:lblAlgn val="ctr"/>
        <c:lblOffset val="100"/>
      </c:catAx>
      <c:valAx>
        <c:axId val="9421363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4212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autoTitleDeleted val="1"/>
    <c:plotArea>
      <c:layout/>
      <c:lineChart>
        <c:grouping val="standard"/>
        <c:ser>
          <c:idx val="0"/>
          <c:order val="0"/>
          <c:tx>
            <c:v>Sites Per Property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PropertiesBySites!$B$2:$B$744</c:f>
              <c:numCache>
                <c:formatCode>General</c:formatCode>
                <c:ptCount val="743"/>
                <c:pt idx="0">
                  <c:v>6882</c:v>
                </c:pt>
                <c:pt idx="1">
                  <c:v>6714</c:v>
                </c:pt>
                <c:pt idx="2">
                  <c:v>6699</c:v>
                </c:pt>
                <c:pt idx="3">
                  <c:v>6523</c:v>
                </c:pt>
                <c:pt idx="4">
                  <c:v>6493</c:v>
                </c:pt>
                <c:pt idx="5">
                  <c:v>6412</c:v>
                </c:pt>
                <c:pt idx="6">
                  <c:v>6368</c:v>
                </c:pt>
                <c:pt idx="7">
                  <c:v>6327</c:v>
                </c:pt>
                <c:pt idx="8">
                  <c:v>6153</c:v>
                </c:pt>
                <c:pt idx="9">
                  <c:v>6148</c:v>
                </c:pt>
                <c:pt idx="10">
                  <c:v>6145</c:v>
                </c:pt>
                <c:pt idx="11">
                  <c:v>6088</c:v>
                </c:pt>
                <c:pt idx="12">
                  <c:v>5891</c:v>
                </c:pt>
                <c:pt idx="13">
                  <c:v>5846</c:v>
                </c:pt>
                <c:pt idx="14">
                  <c:v>5760</c:v>
                </c:pt>
                <c:pt idx="15">
                  <c:v>5538</c:v>
                </c:pt>
                <c:pt idx="16">
                  <c:v>5446</c:v>
                </c:pt>
                <c:pt idx="17">
                  <c:v>5420</c:v>
                </c:pt>
                <c:pt idx="18">
                  <c:v>5409</c:v>
                </c:pt>
                <c:pt idx="19">
                  <c:v>5376</c:v>
                </c:pt>
                <c:pt idx="20">
                  <c:v>5315</c:v>
                </c:pt>
                <c:pt idx="21">
                  <c:v>5203</c:v>
                </c:pt>
                <c:pt idx="22">
                  <c:v>5137</c:v>
                </c:pt>
                <c:pt idx="23">
                  <c:v>5110</c:v>
                </c:pt>
                <c:pt idx="24">
                  <c:v>4912</c:v>
                </c:pt>
                <c:pt idx="25">
                  <c:v>4901</c:v>
                </c:pt>
                <c:pt idx="26">
                  <c:v>4808</c:v>
                </c:pt>
                <c:pt idx="27">
                  <c:v>4753</c:v>
                </c:pt>
                <c:pt idx="28">
                  <c:v>4640</c:v>
                </c:pt>
                <c:pt idx="29">
                  <c:v>4597</c:v>
                </c:pt>
                <c:pt idx="30">
                  <c:v>4561</c:v>
                </c:pt>
                <c:pt idx="31">
                  <c:v>4548</c:v>
                </c:pt>
                <c:pt idx="32">
                  <c:v>4465</c:v>
                </c:pt>
                <c:pt idx="33">
                  <c:v>4388</c:v>
                </c:pt>
                <c:pt idx="34">
                  <c:v>4368</c:v>
                </c:pt>
                <c:pt idx="35">
                  <c:v>4298</c:v>
                </c:pt>
                <c:pt idx="36">
                  <c:v>4223</c:v>
                </c:pt>
                <c:pt idx="37">
                  <c:v>4043</c:v>
                </c:pt>
                <c:pt idx="38">
                  <c:v>3924</c:v>
                </c:pt>
                <c:pt idx="39">
                  <c:v>3601</c:v>
                </c:pt>
                <c:pt idx="40">
                  <c:v>3582</c:v>
                </c:pt>
                <c:pt idx="41">
                  <c:v>3506</c:v>
                </c:pt>
                <c:pt idx="42">
                  <c:v>3437</c:v>
                </c:pt>
                <c:pt idx="43">
                  <c:v>3365</c:v>
                </c:pt>
                <c:pt idx="44">
                  <c:v>3319</c:v>
                </c:pt>
                <c:pt idx="45">
                  <c:v>3291</c:v>
                </c:pt>
                <c:pt idx="46">
                  <c:v>3208</c:v>
                </c:pt>
                <c:pt idx="47">
                  <c:v>3138</c:v>
                </c:pt>
                <c:pt idx="48">
                  <c:v>3079</c:v>
                </c:pt>
                <c:pt idx="49">
                  <c:v>2987</c:v>
                </c:pt>
                <c:pt idx="50">
                  <c:v>2888</c:v>
                </c:pt>
                <c:pt idx="51">
                  <c:v>2663</c:v>
                </c:pt>
                <c:pt idx="52">
                  <c:v>2588</c:v>
                </c:pt>
                <c:pt idx="53">
                  <c:v>2485</c:v>
                </c:pt>
                <c:pt idx="54">
                  <c:v>2262</c:v>
                </c:pt>
                <c:pt idx="55">
                  <c:v>2234</c:v>
                </c:pt>
                <c:pt idx="56">
                  <c:v>2193</c:v>
                </c:pt>
                <c:pt idx="57">
                  <c:v>2186</c:v>
                </c:pt>
                <c:pt idx="58">
                  <c:v>2182</c:v>
                </c:pt>
                <c:pt idx="59">
                  <c:v>2144</c:v>
                </c:pt>
                <c:pt idx="60">
                  <c:v>2110</c:v>
                </c:pt>
                <c:pt idx="61">
                  <c:v>1924</c:v>
                </c:pt>
                <c:pt idx="62">
                  <c:v>1920</c:v>
                </c:pt>
                <c:pt idx="63">
                  <c:v>1898</c:v>
                </c:pt>
                <c:pt idx="64">
                  <c:v>1890</c:v>
                </c:pt>
                <c:pt idx="65">
                  <c:v>1887</c:v>
                </c:pt>
                <c:pt idx="66">
                  <c:v>1858</c:v>
                </c:pt>
                <c:pt idx="67">
                  <c:v>1819</c:v>
                </c:pt>
                <c:pt idx="68">
                  <c:v>1754</c:v>
                </c:pt>
                <c:pt idx="69">
                  <c:v>1745</c:v>
                </c:pt>
                <c:pt idx="70">
                  <c:v>1701</c:v>
                </c:pt>
                <c:pt idx="71">
                  <c:v>1698</c:v>
                </c:pt>
                <c:pt idx="72">
                  <c:v>1660</c:v>
                </c:pt>
                <c:pt idx="73">
                  <c:v>1619</c:v>
                </c:pt>
                <c:pt idx="74">
                  <c:v>1570</c:v>
                </c:pt>
                <c:pt idx="75">
                  <c:v>1561</c:v>
                </c:pt>
                <c:pt idx="76">
                  <c:v>1558</c:v>
                </c:pt>
                <c:pt idx="77">
                  <c:v>1551</c:v>
                </c:pt>
                <c:pt idx="78">
                  <c:v>1550</c:v>
                </c:pt>
                <c:pt idx="79">
                  <c:v>1538</c:v>
                </c:pt>
                <c:pt idx="80">
                  <c:v>1532</c:v>
                </c:pt>
                <c:pt idx="81">
                  <c:v>1510</c:v>
                </c:pt>
                <c:pt idx="82">
                  <c:v>1490</c:v>
                </c:pt>
                <c:pt idx="83">
                  <c:v>1478</c:v>
                </c:pt>
                <c:pt idx="84">
                  <c:v>1477</c:v>
                </c:pt>
                <c:pt idx="85">
                  <c:v>1455</c:v>
                </c:pt>
                <c:pt idx="86">
                  <c:v>1444</c:v>
                </c:pt>
                <c:pt idx="87">
                  <c:v>1437</c:v>
                </c:pt>
                <c:pt idx="88">
                  <c:v>1429</c:v>
                </c:pt>
                <c:pt idx="89">
                  <c:v>1427</c:v>
                </c:pt>
                <c:pt idx="90">
                  <c:v>1423</c:v>
                </c:pt>
                <c:pt idx="91">
                  <c:v>1417</c:v>
                </c:pt>
                <c:pt idx="92">
                  <c:v>1381</c:v>
                </c:pt>
                <c:pt idx="93">
                  <c:v>1368</c:v>
                </c:pt>
                <c:pt idx="94">
                  <c:v>1368</c:v>
                </c:pt>
                <c:pt idx="95">
                  <c:v>1298</c:v>
                </c:pt>
                <c:pt idx="96">
                  <c:v>1278</c:v>
                </c:pt>
                <c:pt idx="97">
                  <c:v>1276</c:v>
                </c:pt>
                <c:pt idx="98">
                  <c:v>1207</c:v>
                </c:pt>
                <c:pt idx="99">
                  <c:v>1185</c:v>
                </c:pt>
                <c:pt idx="100">
                  <c:v>1163</c:v>
                </c:pt>
                <c:pt idx="101">
                  <c:v>1162</c:v>
                </c:pt>
                <c:pt idx="102">
                  <c:v>1145</c:v>
                </c:pt>
                <c:pt idx="103">
                  <c:v>1136</c:v>
                </c:pt>
                <c:pt idx="104">
                  <c:v>1132</c:v>
                </c:pt>
                <c:pt idx="105">
                  <c:v>1118</c:v>
                </c:pt>
                <c:pt idx="106">
                  <c:v>1073</c:v>
                </c:pt>
                <c:pt idx="107">
                  <c:v>1043</c:v>
                </c:pt>
                <c:pt idx="108">
                  <c:v>989</c:v>
                </c:pt>
                <c:pt idx="109">
                  <c:v>983</c:v>
                </c:pt>
                <c:pt idx="110">
                  <c:v>951</c:v>
                </c:pt>
                <c:pt idx="111">
                  <c:v>946</c:v>
                </c:pt>
                <c:pt idx="112">
                  <c:v>905</c:v>
                </c:pt>
                <c:pt idx="113">
                  <c:v>901</c:v>
                </c:pt>
                <c:pt idx="114">
                  <c:v>893</c:v>
                </c:pt>
                <c:pt idx="115">
                  <c:v>866</c:v>
                </c:pt>
                <c:pt idx="116">
                  <c:v>848</c:v>
                </c:pt>
                <c:pt idx="117">
                  <c:v>842</c:v>
                </c:pt>
                <c:pt idx="118">
                  <c:v>813</c:v>
                </c:pt>
                <c:pt idx="119">
                  <c:v>812</c:v>
                </c:pt>
                <c:pt idx="120">
                  <c:v>806</c:v>
                </c:pt>
                <c:pt idx="121">
                  <c:v>805</c:v>
                </c:pt>
                <c:pt idx="122">
                  <c:v>805</c:v>
                </c:pt>
                <c:pt idx="123">
                  <c:v>805</c:v>
                </c:pt>
                <c:pt idx="124">
                  <c:v>802</c:v>
                </c:pt>
                <c:pt idx="125">
                  <c:v>800</c:v>
                </c:pt>
                <c:pt idx="126">
                  <c:v>778</c:v>
                </c:pt>
                <c:pt idx="127">
                  <c:v>773</c:v>
                </c:pt>
                <c:pt idx="128">
                  <c:v>759</c:v>
                </c:pt>
                <c:pt idx="129">
                  <c:v>758</c:v>
                </c:pt>
                <c:pt idx="130">
                  <c:v>758</c:v>
                </c:pt>
                <c:pt idx="131">
                  <c:v>732</c:v>
                </c:pt>
                <c:pt idx="132">
                  <c:v>706</c:v>
                </c:pt>
                <c:pt idx="133">
                  <c:v>701</c:v>
                </c:pt>
                <c:pt idx="134">
                  <c:v>697</c:v>
                </c:pt>
                <c:pt idx="135">
                  <c:v>682</c:v>
                </c:pt>
                <c:pt idx="136">
                  <c:v>643</c:v>
                </c:pt>
                <c:pt idx="137">
                  <c:v>635</c:v>
                </c:pt>
                <c:pt idx="138">
                  <c:v>628</c:v>
                </c:pt>
                <c:pt idx="139">
                  <c:v>627</c:v>
                </c:pt>
                <c:pt idx="140">
                  <c:v>595</c:v>
                </c:pt>
                <c:pt idx="141">
                  <c:v>591</c:v>
                </c:pt>
                <c:pt idx="142">
                  <c:v>577</c:v>
                </c:pt>
                <c:pt idx="143">
                  <c:v>544</c:v>
                </c:pt>
                <c:pt idx="144">
                  <c:v>544</c:v>
                </c:pt>
                <c:pt idx="145">
                  <c:v>534</c:v>
                </c:pt>
                <c:pt idx="146">
                  <c:v>518</c:v>
                </c:pt>
                <c:pt idx="147">
                  <c:v>515</c:v>
                </c:pt>
                <c:pt idx="148">
                  <c:v>507</c:v>
                </c:pt>
                <c:pt idx="149">
                  <c:v>466</c:v>
                </c:pt>
                <c:pt idx="150">
                  <c:v>460</c:v>
                </c:pt>
                <c:pt idx="151">
                  <c:v>455</c:v>
                </c:pt>
                <c:pt idx="152">
                  <c:v>424</c:v>
                </c:pt>
                <c:pt idx="153">
                  <c:v>416</c:v>
                </c:pt>
                <c:pt idx="154">
                  <c:v>415</c:v>
                </c:pt>
                <c:pt idx="155">
                  <c:v>406</c:v>
                </c:pt>
                <c:pt idx="156">
                  <c:v>400</c:v>
                </c:pt>
                <c:pt idx="157">
                  <c:v>398</c:v>
                </c:pt>
                <c:pt idx="158">
                  <c:v>391</c:v>
                </c:pt>
                <c:pt idx="159">
                  <c:v>387</c:v>
                </c:pt>
                <c:pt idx="160">
                  <c:v>383</c:v>
                </c:pt>
                <c:pt idx="161">
                  <c:v>375</c:v>
                </c:pt>
                <c:pt idx="162">
                  <c:v>374</c:v>
                </c:pt>
                <c:pt idx="163">
                  <c:v>373</c:v>
                </c:pt>
                <c:pt idx="164">
                  <c:v>367</c:v>
                </c:pt>
                <c:pt idx="165">
                  <c:v>367</c:v>
                </c:pt>
                <c:pt idx="166">
                  <c:v>363</c:v>
                </c:pt>
                <c:pt idx="167">
                  <c:v>359</c:v>
                </c:pt>
                <c:pt idx="168">
                  <c:v>358</c:v>
                </c:pt>
                <c:pt idx="169">
                  <c:v>352</c:v>
                </c:pt>
                <c:pt idx="170">
                  <c:v>352</c:v>
                </c:pt>
                <c:pt idx="171">
                  <c:v>342</c:v>
                </c:pt>
                <c:pt idx="172">
                  <c:v>340</c:v>
                </c:pt>
                <c:pt idx="173">
                  <c:v>337</c:v>
                </c:pt>
                <c:pt idx="174">
                  <c:v>335</c:v>
                </c:pt>
                <c:pt idx="175">
                  <c:v>324</c:v>
                </c:pt>
                <c:pt idx="176">
                  <c:v>323</c:v>
                </c:pt>
                <c:pt idx="177">
                  <c:v>322</c:v>
                </c:pt>
                <c:pt idx="178">
                  <c:v>322</c:v>
                </c:pt>
                <c:pt idx="179">
                  <c:v>322</c:v>
                </c:pt>
                <c:pt idx="180">
                  <c:v>321</c:v>
                </c:pt>
                <c:pt idx="181">
                  <c:v>318</c:v>
                </c:pt>
                <c:pt idx="182">
                  <c:v>317</c:v>
                </c:pt>
                <c:pt idx="183">
                  <c:v>316</c:v>
                </c:pt>
                <c:pt idx="184">
                  <c:v>315</c:v>
                </c:pt>
                <c:pt idx="185">
                  <c:v>315</c:v>
                </c:pt>
                <c:pt idx="186">
                  <c:v>314</c:v>
                </c:pt>
                <c:pt idx="187">
                  <c:v>314</c:v>
                </c:pt>
                <c:pt idx="188">
                  <c:v>310</c:v>
                </c:pt>
                <c:pt idx="189">
                  <c:v>304</c:v>
                </c:pt>
                <c:pt idx="190">
                  <c:v>303</c:v>
                </c:pt>
                <c:pt idx="191">
                  <c:v>303</c:v>
                </c:pt>
                <c:pt idx="192">
                  <c:v>303</c:v>
                </c:pt>
                <c:pt idx="193">
                  <c:v>303</c:v>
                </c:pt>
                <c:pt idx="194">
                  <c:v>302</c:v>
                </c:pt>
                <c:pt idx="195">
                  <c:v>301</c:v>
                </c:pt>
                <c:pt idx="196">
                  <c:v>301</c:v>
                </c:pt>
                <c:pt idx="197">
                  <c:v>301</c:v>
                </c:pt>
                <c:pt idx="198">
                  <c:v>301</c:v>
                </c:pt>
                <c:pt idx="199">
                  <c:v>301</c:v>
                </c:pt>
                <c:pt idx="200">
                  <c:v>301</c:v>
                </c:pt>
                <c:pt idx="201">
                  <c:v>301</c:v>
                </c:pt>
                <c:pt idx="202">
                  <c:v>301</c:v>
                </c:pt>
                <c:pt idx="203">
                  <c:v>301</c:v>
                </c:pt>
                <c:pt idx="204">
                  <c:v>301</c:v>
                </c:pt>
                <c:pt idx="205">
                  <c:v>301</c:v>
                </c:pt>
                <c:pt idx="206">
                  <c:v>301</c:v>
                </c:pt>
                <c:pt idx="207">
                  <c:v>301</c:v>
                </c:pt>
                <c:pt idx="208">
                  <c:v>301</c:v>
                </c:pt>
                <c:pt idx="209">
                  <c:v>301</c:v>
                </c:pt>
                <c:pt idx="210">
                  <c:v>301</c:v>
                </c:pt>
                <c:pt idx="211">
                  <c:v>301</c:v>
                </c:pt>
                <c:pt idx="212">
                  <c:v>301</c:v>
                </c:pt>
                <c:pt idx="213">
                  <c:v>301</c:v>
                </c:pt>
                <c:pt idx="214">
                  <c:v>300</c:v>
                </c:pt>
                <c:pt idx="215">
                  <c:v>283</c:v>
                </c:pt>
                <c:pt idx="216">
                  <c:v>277</c:v>
                </c:pt>
                <c:pt idx="217">
                  <c:v>263</c:v>
                </c:pt>
                <c:pt idx="218">
                  <c:v>260</c:v>
                </c:pt>
                <c:pt idx="219">
                  <c:v>251</c:v>
                </c:pt>
                <c:pt idx="220">
                  <c:v>248</c:v>
                </c:pt>
                <c:pt idx="221">
                  <c:v>248</c:v>
                </c:pt>
                <c:pt idx="222">
                  <c:v>245</c:v>
                </c:pt>
                <c:pt idx="223">
                  <c:v>245</c:v>
                </c:pt>
                <c:pt idx="224">
                  <c:v>240</c:v>
                </c:pt>
                <c:pt idx="225">
                  <c:v>238</c:v>
                </c:pt>
                <c:pt idx="226">
                  <c:v>232</c:v>
                </c:pt>
                <c:pt idx="227">
                  <c:v>232</c:v>
                </c:pt>
                <c:pt idx="228">
                  <c:v>228</c:v>
                </c:pt>
                <c:pt idx="229">
                  <c:v>228</c:v>
                </c:pt>
                <c:pt idx="230">
                  <c:v>212</c:v>
                </c:pt>
                <c:pt idx="231">
                  <c:v>194</c:v>
                </c:pt>
                <c:pt idx="232">
                  <c:v>193</c:v>
                </c:pt>
                <c:pt idx="233">
                  <c:v>187</c:v>
                </c:pt>
                <c:pt idx="234">
                  <c:v>187</c:v>
                </c:pt>
                <c:pt idx="235">
                  <c:v>184</c:v>
                </c:pt>
                <c:pt idx="236">
                  <c:v>181</c:v>
                </c:pt>
                <c:pt idx="237">
                  <c:v>181</c:v>
                </c:pt>
                <c:pt idx="238">
                  <c:v>180</c:v>
                </c:pt>
                <c:pt idx="239">
                  <c:v>180</c:v>
                </c:pt>
                <c:pt idx="240">
                  <c:v>180</c:v>
                </c:pt>
                <c:pt idx="241">
                  <c:v>168</c:v>
                </c:pt>
                <c:pt idx="242">
                  <c:v>164</c:v>
                </c:pt>
                <c:pt idx="243">
                  <c:v>161</c:v>
                </c:pt>
                <c:pt idx="244">
                  <c:v>158</c:v>
                </c:pt>
                <c:pt idx="245">
                  <c:v>157</c:v>
                </c:pt>
                <c:pt idx="246">
                  <c:v>157</c:v>
                </c:pt>
                <c:pt idx="247">
                  <c:v>154</c:v>
                </c:pt>
                <c:pt idx="248">
                  <c:v>152</c:v>
                </c:pt>
                <c:pt idx="249">
                  <c:v>150</c:v>
                </c:pt>
                <c:pt idx="250">
                  <c:v>148</c:v>
                </c:pt>
                <c:pt idx="251">
                  <c:v>144</c:v>
                </c:pt>
                <c:pt idx="252">
                  <c:v>143</c:v>
                </c:pt>
                <c:pt idx="253">
                  <c:v>140</c:v>
                </c:pt>
                <c:pt idx="254">
                  <c:v>140</c:v>
                </c:pt>
                <c:pt idx="255">
                  <c:v>137</c:v>
                </c:pt>
                <c:pt idx="256">
                  <c:v>135</c:v>
                </c:pt>
                <c:pt idx="257">
                  <c:v>134</c:v>
                </c:pt>
                <c:pt idx="258">
                  <c:v>133</c:v>
                </c:pt>
                <c:pt idx="259">
                  <c:v>132</c:v>
                </c:pt>
                <c:pt idx="260">
                  <c:v>129</c:v>
                </c:pt>
                <c:pt idx="261">
                  <c:v>127</c:v>
                </c:pt>
                <c:pt idx="262">
                  <c:v>126</c:v>
                </c:pt>
                <c:pt idx="263">
                  <c:v>119</c:v>
                </c:pt>
                <c:pt idx="264">
                  <c:v>118</c:v>
                </c:pt>
                <c:pt idx="265">
                  <c:v>115</c:v>
                </c:pt>
                <c:pt idx="266">
                  <c:v>113</c:v>
                </c:pt>
                <c:pt idx="267">
                  <c:v>112</c:v>
                </c:pt>
                <c:pt idx="268">
                  <c:v>111</c:v>
                </c:pt>
                <c:pt idx="269">
                  <c:v>111</c:v>
                </c:pt>
                <c:pt idx="270">
                  <c:v>104</c:v>
                </c:pt>
                <c:pt idx="271">
                  <c:v>104</c:v>
                </c:pt>
                <c:pt idx="272">
                  <c:v>104</c:v>
                </c:pt>
                <c:pt idx="273">
                  <c:v>100</c:v>
                </c:pt>
                <c:pt idx="274">
                  <c:v>99</c:v>
                </c:pt>
                <c:pt idx="275">
                  <c:v>99</c:v>
                </c:pt>
                <c:pt idx="276">
                  <c:v>95</c:v>
                </c:pt>
                <c:pt idx="277">
                  <c:v>95</c:v>
                </c:pt>
                <c:pt idx="278">
                  <c:v>94</c:v>
                </c:pt>
                <c:pt idx="279">
                  <c:v>92</c:v>
                </c:pt>
                <c:pt idx="280">
                  <c:v>86</c:v>
                </c:pt>
                <c:pt idx="281">
                  <c:v>86</c:v>
                </c:pt>
                <c:pt idx="282">
                  <c:v>85</c:v>
                </c:pt>
                <c:pt idx="283">
                  <c:v>83</c:v>
                </c:pt>
                <c:pt idx="284">
                  <c:v>83</c:v>
                </c:pt>
                <c:pt idx="285">
                  <c:v>82</c:v>
                </c:pt>
                <c:pt idx="286">
                  <c:v>82</c:v>
                </c:pt>
                <c:pt idx="287">
                  <c:v>82</c:v>
                </c:pt>
                <c:pt idx="288">
                  <c:v>80</c:v>
                </c:pt>
                <c:pt idx="289">
                  <c:v>77</c:v>
                </c:pt>
                <c:pt idx="290">
                  <c:v>77</c:v>
                </c:pt>
                <c:pt idx="291">
                  <c:v>75</c:v>
                </c:pt>
                <c:pt idx="292">
                  <c:v>74</c:v>
                </c:pt>
                <c:pt idx="293">
                  <c:v>74</c:v>
                </c:pt>
                <c:pt idx="294">
                  <c:v>74</c:v>
                </c:pt>
                <c:pt idx="295">
                  <c:v>74</c:v>
                </c:pt>
                <c:pt idx="296">
                  <c:v>72</c:v>
                </c:pt>
                <c:pt idx="297">
                  <c:v>71</c:v>
                </c:pt>
                <c:pt idx="298">
                  <c:v>70</c:v>
                </c:pt>
                <c:pt idx="299">
                  <c:v>68</c:v>
                </c:pt>
                <c:pt idx="300">
                  <c:v>68</c:v>
                </c:pt>
                <c:pt idx="301">
                  <c:v>67</c:v>
                </c:pt>
                <c:pt idx="302">
                  <c:v>66</c:v>
                </c:pt>
                <c:pt idx="303">
                  <c:v>66</c:v>
                </c:pt>
                <c:pt idx="304">
                  <c:v>65</c:v>
                </c:pt>
                <c:pt idx="305">
                  <c:v>65</c:v>
                </c:pt>
                <c:pt idx="306">
                  <c:v>64</c:v>
                </c:pt>
                <c:pt idx="307">
                  <c:v>63</c:v>
                </c:pt>
                <c:pt idx="308">
                  <c:v>62</c:v>
                </c:pt>
                <c:pt idx="309">
                  <c:v>61</c:v>
                </c:pt>
                <c:pt idx="310">
                  <c:v>58</c:v>
                </c:pt>
                <c:pt idx="311">
                  <c:v>58</c:v>
                </c:pt>
                <c:pt idx="312">
                  <c:v>57</c:v>
                </c:pt>
                <c:pt idx="313">
                  <c:v>57</c:v>
                </c:pt>
                <c:pt idx="314">
                  <c:v>57</c:v>
                </c:pt>
                <c:pt idx="315">
                  <c:v>56</c:v>
                </c:pt>
                <c:pt idx="316">
                  <c:v>56</c:v>
                </c:pt>
                <c:pt idx="317">
                  <c:v>55</c:v>
                </c:pt>
                <c:pt idx="318">
                  <c:v>55</c:v>
                </c:pt>
                <c:pt idx="319">
                  <c:v>55</c:v>
                </c:pt>
                <c:pt idx="320">
                  <c:v>55</c:v>
                </c:pt>
                <c:pt idx="321">
                  <c:v>55</c:v>
                </c:pt>
                <c:pt idx="322">
                  <c:v>55</c:v>
                </c:pt>
                <c:pt idx="323">
                  <c:v>55</c:v>
                </c:pt>
                <c:pt idx="324">
                  <c:v>54</c:v>
                </c:pt>
                <c:pt idx="325">
                  <c:v>54</c:v>
                </c:pt>
                <c:pt idx="326">
                  <c:v>53</c:v>
                </c:pt>
                <c:pt idx="327">
                  <c:v>53</c:v>
                </c:pt>
                <c:pt idx="328">
                  <c:v>53</c:v>
                </c:pt>
                <c:pt idx="329">
                  <c:v>53</c:v>
                </c:pt>
                <c:pt idx="330">
                  <c:v>52</c:v>
                </c:pt>
                <c:pt idx="331">
                  <c:v>49</c:v>
                </c:pt>
                <c:pt idx="332">
                  <c:v>49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47</c:v>
                </c:pt>
                <c:pt idx="339">
                  <c:v>46</c:v>
                </c:pt>
                <c:pt idx="340">
                  <c:v>43</c:v>
                </c:pt>
                <c:pt idx="341">
                  <c:v>43</c:v>
                </c:pt>
                <c:pt idx="342">
                  <c:v>43</c:v>
                </c:pt>
                <c:pt idx="343">
                  <c:v>42</c:v>
                </c:pt>
                <c:pt idx="344">
                  <c:v>42</c:v>
                </c:pt>
                <c:pt idx="345">
                  <c:v>42</c:v>
                </c:pt>
                <c:pt idx="346">
                  <c:v>42</c:v>
                </c:pt>
                <c:pt idx="347">
                  <c:v>42</c:v>
                </c:pt>
                <c:pt idx="348">
                  <c:v>42</c:v>
                </c:pt>
                <c:pt idx="349">
                  <c:v>42</c:v>
                </c:pt>
                <c:pt idx="350">
                  <c:v>42</c:v>
                </c:pt>
                <c:pt idx="351">
                  <c:v>39</c:v>
                </c:pt>
                <c:pt idx="352">
                  <c:v>39</c:v>
                </c:pt>
                <c:pt idx="353">
                  <c:v>37</c:v>
                </c:pt>
                <c:pt idx="354">
                  <c:v>35</c:v>
                </c:pt>
                <c:pt idx="355">
                  <c:v>35</c:v>
                </c:pt>
                <c:pt idx="356">
                  <c:v>33</c:v>
                </c:pt>
                <c:pt idx="357">
                  <c:v>33</c:v>
                </c:pt>
                <c:pt idx="358">
                  <c:v>33</c:v>
                </c:pt>
                <c:pt idx="359">
                  <c:v>32</c:v>
                </c:pt>
                <c:pt idx="360">
                  <c:v>32</c:v>
                </c:pt>
                <c:pt idx="361">
                  <c:v>32</c:v>
                </c:pt>
                <c:pt idx="362">
                  <c:v>31</c:v>
                </c:pt>
                <c:pt idx="363">
                  <c:v>31</c:v>
                </c:pt>
                <c:pt idx="364">
                  <c:v>31</c:v>
                </c:pt>
                <c:pt idx="365">
                  <c:v>29</c:v>
                </c:pt>
                <c:pt idx="366">
                  <c:v>29</c:v>
                </c:pt>
                <c:pt idx="367">
                  <c:v>29</c:v>
                </c:pt>
                <c:pt idx="368">
                  <c:v>28</c:v>
                </c:pt>
                <c:pt idx="369">
                  <c:v>28</c:v>
                </c:pt>
                <c:pt idx="370">
                  <c:v>28</c:v>
                </c:pt>
                <c:pt idx="371">
                  <c:v>28</c:v>
                </c:pt>
                <c:pt idx="372">
                  <c:v>27</c:v>
                </c:pt>
                <c:pt idx="373">
                  <c:v>27</c:v>
                </c:pt>
                <c:pt idx="374">
                  <c:v>27</c:v>
                </c:pt>
                <c:pt idx="375">
                  <c:v>27</c:v>
                </c:pt>
                <c:pt idx="376">
                  <c:v>27</c:v>
                </c:pt>
                <c:pt idx="377">
                  <c:v>26</c:v>
                </c:pt>
                <c:pt idx="378">
                  <c:v>26</c:v>
                </c:pt>
                <c:pt idx="379">
                  <c:v>26</c:v>
                </c:pt>
                <c:pt idx="380">
                  <c:v>26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</c:v>
                </c:pt>
                <c:pt idx="386">
                  <c:v>24</c:v>
                </c:pt>
                <c:pt idx="387">
                  <c:v>23</c:v>
                </c:pt>
                <c:pt idx="388">
                  <c:v>23</c:v>
                </c:pt>
                <c:pt idx="389">
                  <c:v>22</c:v>
                </c:pt>
                <c:pt idx="390">
                  <c:v>22</c:v>
                </c:pt>
                <c:pt idx="391">
                  <c:v>22</c:v>
                </c:pt>
                <c:pt idx="392">
                  <c:v>21</c:v>
                </c:pt>
                <c:pt idx="393">
                  <c:v>21</c:v>
                </c:pt>
                <c:pt idx="394">
                  <c:v>20</c:v>
                </c:pt>
                <c:pt idx="395">
                  <c:v>20</c:v>
                </c:pt>
                <c:pt idx="396">
                  <c:v>20</c:v>
                </c:pt>
                <c:pt idx="397">
                  <c:v>19</c:v>
                </c:pt>
                <c:pt idx="398">
                  <c:v>19</c:v>
                </c:pt>
                <c:pt idx="399">
                  <c:v>19</c:v>
                </c:pt>
                <c:pt idx="400">
                  <c:v>19</c:v>
                </c:pt>
                <c:pt idx="401">
                  <c:v>19</c:v>
                </c:pt>
                <c:pt idx="402">
                  <c:v>19</c:v>
                </c:pt>
                <c:pt idx="403">
                  <c:v>19</c:v>
                </c:pt>
                <c:pt idx="404">
                  <c:v>19</c:v>
                </c:pt>
                <c:pt idx="405">
                  <c:v>18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17</c:v>
                </c:pt>
                <c:pt idx="419">
                  <c:v>17</c:v>
                </c:pt>
                <c:pt idx="420">
                  <c:v>16</c:v>
                </c:pt>
                <c:pt idx="421">
                  <c:v>16</c:v>
                </c:pt>
                <c:pt idx="422">
                  <c:v>16</c:v>
                </c:pt>
                <c:pt idx="423">
                  <c:v>16</c:v>
                </c:pt>
                <c:pt idx="424">
                  <c:v>16</c:v>
                </c:pt>
                <c:pt idx="425">
                  <c:v>16</c:v>
                </c:pt>
                <c:pt idx="426">
                  <c:v>16</c:v>
                </c:pt>
                <c:pt idx="427">
                  <c:v>15</c:v>
                </c:pt>
                <c:pt idx="428">
                  <c:v>15</c:v>
                </c:pt>
                <c:pt idx="429">
                  <c:v>15</c:v>
                </c:pt>
                <c:pt idx="430">
                  <c:v>15</c:v>
                </c:pt>
                <c:pt idx="431">
                  <c:v>15</c:v>
                </c:pt>
                <c:pt idx="432">
                  <c:v>15</c:v>
                </c:pt>
                <c:pt idx="433">
                  <c:v>15</c:v>
                </c:pt>
                <c:pt idx="434">
                  <c:v>15</c:v>
                </c:pt>
                <c:pt idx="435">
                  <c:v>15</c:v>
                </c:pt>
                <c:pt idx="436">
                  <c:v>15</c:v>
                </c:pt>
                <c:pt idx="437">
                  <c:v>15</c:v>
                </c:pt>
                <c:pt idx="438">
                  <c:v>15</c:v>
                </c:pt>
                <c:pt idx="439">
                  <c:v>15</c:v>
                </c:pt>
                <c:pt idx="440">
                  <c:v>14</c:v>
                </c:pt>
                <c:pt idx="441">
                  <c:v>14</c:v>
                </c:pt>
                <c:pt idx="442">
                  <c:v>14</c:v>
                </c:pt>
                <c:pt idx="443">
                  <c:v>14</c:v>
                </c:pt>
                <c:pt idx="444">
                  <c:v>14</c:v>
                </c:pt>
                <c:pt idx="445">
                  <c:v>14</c:v>
                </c:pt>
                <c:pt idx="446">
                  <c:v>14</c:v>
                </c:pt>
                <c:pt idx="447">
                  <c:v>14</c:v>
                </c:pt>
                <c:pt idx="448">
                  <c:v>14</c:v>
                </c:pt>
                <c:pt idx="449">
                  <c:v>14</c:v>
                </c:pt>
                <c:pt idx="450">
                  <c:v>14</c:v>
                </c:pt>
                <c:pt idx="451">
                  <c:v>14</c:v>
                </c:pt>
                <c:pt idx="452">
                  <c:v>13</c:v>
                </c:pt>
                <c:pt idx="453">
                  <c:v>13</c:v>
                </c:pt>
                <c:pt idx="454">
                  <c:v>13</c:v>
                </c:pt>
                <c:pt idx="455">
                  <c:v>13</c:v>
                </c:pt>
                <c:pt idx="456">
                  <c:v>13</c:v>
                </c:pt>
                <c:pt idx="457">
                  <c:v>13</c:v>
                </c:pt>
                <c:pt idx="458">
                  <c:v>13</c:v>
                </c:pt>
                <c:pt idx="459">
                  <c:v>13</c:v>
                </c:pt>
                <c:pt idx="460">
                  <c:v>13</c:v>
                </c:pt>
                <c:pt idx="461">
                  <c:v>12</c:v>
                </c:pt>
                <c:pt idx="462">
                  <c:v>12</c:v>
                </c:pt>
                <c:pt idx="463">
                  <c:v>12</c:v>
                </c:pt>
                <c:pt idx="464">
                  <c:v>12</c:v>
                </c:pt>
                <c:pt idx="465">
                  <c:v>12</c:v>
                </c:pt>
                <c:pt idx="466">
                  <c:v>12</c:v>
                </c:pt>
                <c:pt idx="467">
                  <c:v>12</c:v>
                </c:pt>
                <c:pt idx="468">
                  <c:v>12</c:v>
                </c:pt>
                <c:pt idx="469">
                  <c:v>12</c:v>
                </c:pt>
                <c:pt idx="470">
                  <c:v>12</c:v>
                </c:pt>
                <c:pt idx="471">
                  <c:v>12</c:v>
                </c:pt>
                <c:pt idx="472">
                  <c:v>12</c:v>
                </c:pt>
                <c:pt idx="473">
                  <c:v>12</c:v>
                </c:pt>
                <c:pt idx="474">
                  <c:v>12</c:v>
                </c:pt>
                <c:pt idx="475">
                  <c:v>12</c:v>
                </c:pt>
                <c:pt idx="476">
                  <c:v>12</c:v>
                </c:pt>
                <c:pt idx="477">
                  <c:v>12</c:v>
                </c:pt>
                <c:pt idx="478">
                  <c:v>12</c:v>
                </c:pt>
                <c:pt idx="479">
                  <c:v>11</c:v>
                </c:pt>
                <c:pt idx="480">
                  <c:v>11</c:v>
                </c:pt>
                <c:pt idx="481">
                  <c:v>11</c:v>
                </c:pt>
                <c:pt idx="482">
                  <c:v>11</c:v>
                </c:pt>
                <c:pt idx="483">
                  <c:v>11</c:v>
                </c:pt>
                <c:pt idx="484">
                  <c:v>11</c:v>
                </c:pt>
                <c:pt idx="485">
                  <c:v>11</c:v>
                </c:pt>
                <c:pt idx="486">
                  <c:v>11</c:v>
                </c:pt>
                <c:pt idx="487">
                  <c:v>11</c:v>
                </c:pt>
                <c:pt idx="488">
                  <c:v>11</c:v>
                </c:pt>
                <c:pt idx="489">
                  <c:v>11</c:v>
                </c:pt>
                <c:pt idx="490">
                  <c:v>11</c:v>
                </c:pt>
                <c:pt idx="491">
                  <c:v>11</c:v>
                </c:pt>
                <c:pt idx="492">
                  <c:v>11</c:v>
                </c:pt>
                <c:pt idx="493">
                  <c:v>11</c:v>
                </c:pt>
                <c:pt idx="494">
                  <c:v>11</c:v>
                </c:pt>
                <c:pt idx="495">
                  <c:v>11</c:v>
                </c:pt>
                <c:pt idx="496">
                  <c:v>11</c:v>
                </c:pt>
                <c:pt idx="497">
                  <c:v>11</c:v>
                </c:pt>
                <c:pt idx="498">
                  <c:v>11</c:v>
                </c:pt>
                <c:pt idx="499">
                  <c:v>11</c:v>
                </c:pt>
                <c:pt idx="500">
                  <c:v>11</c:v>
                </c:pt>
                <c:pt idx="501">
                  <c:v>11</c:v>
                </c:pt>
                <c:pt idx="502">
                  <c:v>11</c:v>
                </c:pt>
                <c:pt idx="503">
                  <c:v>11</c:v>
                </c:pt>
                <c:pt idx="504">
                  <c:v>11</c:v>
                </c:pt>
                <c:pt idx="505">
                  <c:v>11</c:v>
                </c:pt>
                <c:pt idx="506">
                  <c:v>11</c:v>
                </c:pt>
                <c:pt idx="507">
                  <c:v>11</c:v>
                </c:pt>
                <c:pt idx="508">
                  <c:v>11</c:v>
                </c:pt>
                <c:pt idx="509">
                  <c:v>11</c:v>
                </c:pt>
                <c:pt idx="510">
                  <c:v>11</c:v>
                </c:pt>
                <c:pt idx="511">
                  <c:v>11</c:v>
                </c:pt>
                <c:pt idx="512">
                  <c:v>11</c:v>
                </c:pt>
                <c:pt idx="513">
                  <c:v>11</c:v>
                </c:pt>
                <c:pt idx="514">
                  <c:v>11</c:v>
                </c:pt>
                <c:pt idx="515">
                  <c:v>11</c:v>
                </c:pt>
                <c:pt idx="516">
                  <c:v>11</c:v>
                </c:pt>
                <c:pt idx="517">
                  <c:v>11</c:v>
                </c:pt>
                <c:pt idx="518">
                  <c:v>11</c:v>
                </c:pt>
                <c:pt idx="519">
                  <c:v>11</c:v>
                </c:pt>
                <c:pt idx="520">
                  <c:v>11</c:v>
                </c:pt>
                <c:pt idx="521">
                  <c:v>11</c:v>
                </c:pt>
                <c:pt idx="522">
                  <c:v>11</c:v>
                </c:pt>
                <c:pt idx="523">
                  <c:v>11</c:v>
                </c:pt>
                <c:pt idx="524">
                  <c:v>10</c:v>
                </c:pt>
                <c:pt idx="525">
                  <c:v>10</c:v>
                </c:pt>
                <c:pt idx="526">
                  <c:v>10</c:v>
                </c:pt>
                <c:pt idx="527">
                  <c:v>10</c:v>
                </c:pt>
                <c:pt idx="528">
                  <c:v>10</c:v>
                </c:pt>
                <c:pt idx="529">
                  <c:v>10</c:v>
                </c:pt>
                <c:pt idx="530">
                  <c:v>10</c:v>
                </c:pt>
                <c:pt idx="531">
                  <c:v>10</c:v>
                </c:pt>
                <c:pt idx="532">
                  <c:v>10</c:v>
                </c:pt>
                <c:pt idx="533">
                  <c:v>10</c:v>
                </c:pt>
                <c:pt idx="534">
                  <c:v>10</c:v>
                </c:pt>
                <c:pt idx="535">
                  <c:v>10</c:v>
                </c:pt>
                <c:pt idx="536">
                  <c:v>10</c:v>
                </c:pt>
                <c:pt idx="537">
                  <c:v>10</c:v>
                </c:pt>
                <c:pt idx="538">
                  <c:v>10</c:v>
                </c:pt>
                <c:pt idx="539">
                  <c:v>10</c:v>
                </c:pt>
                <c:pt idx="540">
                  <c:v>10</c:v>
                </c:pt>
                <c:pt idx="541">
                  <c:v>10</c:v>
                </c:pt>
                <c:pt idx="542">
                  <c:v>10</c:v>
                </c:pt>
                <c:pt idx="543">
                  <c:v>10</c:v>
                </c:pt>
                <c:pt idx="544">
                  <c:v>10</c:v>
                </c:pt>
                <c:pt idx="545">
                  <c:v>10</c:v>
                </c:pt>
                <c:pt idx="546">
                  <c:v>10</c:v>
                </c:pt>
                <c:pt idx="547">
                  <c:v>10</c:v>
                </c:pt>
                <c:pt idx="548">
                  <c:v>10</c:v>
                </c:pt>
                <c:pt idx="549">
                  <c:v>10</c:v>
                </c:pt>
                <c:pt idx="550">
                  <c:v>10</c:v>
                </c:pt>
                <c:pt idx="551">
                  <c:v>10</c:v>
                </c:pt>
                <c:pt idx="552">
                  <c:v>10</c:v>
                </c:pt>
                <c:pt idx="553">
                  <c:v>10</c:v>
                </c:pt>
                <c:pt idx="554">
                  <c:v>10</c:v>
                </c:pt>
                <c:pt idx="555">
                  <c:v>10</c:v>
                </c:pt>
                <c:pt idx="556">
                  <c:v>10</c:v>
                </c:pt>
                <c:pt idx="557">
                  <c:v>10</c:v>
                </c:pt>
                <c:pt idx="558">
                  <c:v>10</c:v>
                </c:pt>
                <c:pt idx="559">
                  <c:v>10</c:v>
                </c:pt>
                <c:pt idx="560">
                  <c:v>10</c:v>
                </c:pt>
                <c:pt idx="561">
                  <c:v>10</c:v>
                </c:pt>
                <c:pt idx="562">
                  <c:v>10</c:v>
                </c:pt>
                <c:pt idx="563">
                  <c:v>10</c:v>
                </c:pt>
                <c:pt idx="564">
                  <c:v>10</c:v>
                </c:pt>
                <c:pt idx="565">
                  <c:v>10</c:v>
                </c:pt>
                <c:pt idx="566">
                  <c:v>10</c:v>
                </c:pt>
                <c:pt idx="567">
                  <c:v>10</c:v>
                </c:pt>
                <c:pt idx="568">
                  <c:v>10</c:v>
                </c:pt>
                <c:pt idx="569">
                  <c:v>10</c:v>
                </c:pt>
                <c:pt idx="570">
                  <c:v>10</c:v>
                </c:pt>
                <c:pt idx="571">
                  <c:v>10</c:v>
                </c:pt>
                <c:pt idx="572">
                  <c:v>10</c:v>
                </c:pt>
                <c:pt idx="573">
                  <c:v>10</c:v>
                </c:pt>
                <c:pt idx="574">
                  <c:v>10</c:v>
                </c:pt>
                <c:pt idx="575">
                  <c:v>10</c:v>
                </c:pt>
                <c:pt idx="576">
                  <c:v>10</c:v>
                </c:pt>
                <c:pt idx="577">
                  <c:v>10</c:v>
                </c:pt>
                <c:pt idx="578">
                  <c:v>10</c:v>
                </c:pt>
                <c:pt idx="579">
                  <c:v>10</c:v>
                </c:pt>
                <c:pt idx="580">
                  <c:v>10</c:v>
                </c:pt>
                <c:pt idx="581">
                  <c:v>10</c:v>
                </c:pt>
                <c:pt idx="582">
                  <c:v>10</c:v>
                </c:pt>
                <c:pt idx="583">
                  <c:v>10</c:v>
                </c:pt>
                <c:pt idx="584">
                  <c:v>10</c:v>
                </c:pt>
                <c:pt idx="585">
                  <c:v>10</c:v>
                </c:pt>
                <c:pt idx="586">
                  <c:v>10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10</c:v>
                </c:pt>
                <c:pt idx="600">
                  <c:v>10</c:v>
                </c:pt>
                <c:pt idx="601">
                  <c:v>10</c:v>
                </c:pt>
                <c:pt idx="602">
                  <c:v>10</c:v>
                </c:pt>
                <c:pt idx="603">
                  <c:v>10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10</c:v>
                </c:pt>
                <c:pt idx="609">
                  <c:v>10</c:v>
                </c:pt>
                <c:pt idx="610">
                  <c:v>10</c:v>
                </c:pt>
                <c:pt idx="611">
                  <c:v>10</c:v>
                </c:pt>
                <c:pt idx="612">
                  <c:v>10</c:v>
                </c:pt>
                <c:pt idx="613">
                  <c:v>10</c:v>
                </c:pt>
                <c:pt idx="614">
                  <c:v>10</c:v>
                </c:pt>
                <c:pt idx="615">
                  <c:v>10</c:v>
                </c:pt>
                <c:pt idx="616">
                  <c:v>10</c:v>
                </c:pt>
                <c:pt idx="617">
                  <c:v>10</c:v>
                </c:pt>
                <c:pt idx="618">
                  <c:v>10</c:v>
                </c:pt>
                <c:pt idx="619">
                  <c:v>10</c:v>
                </c:pt>
                <c:pt idx="620">
                  <c:v>10</c:v>
                </c:pt>
                <c:pt idx="621">
                  <c:v>10</c:v>
                </c:pt>
                <c:pt idx="622">
                  <c:v>10</c:v>
                </c:pt>
                <c:pt idx="623">
                  <c:v>10</c:v>
                </c:pt>
                <c:pt idx="624">
                  <c:v>10</c:v>
                </c:pt>
                <c:pt idx="625">
                  <c:v>10</c:v>
                </c:pt>
                <c:pt idx="626">
                  <c:v>10</c:v>
                </c:pt>
                <c:pt idx="627">
                  <c:v>10</c:v>
                </c:pt>
                <c:pt idx="628">
                  <c:v>10</c:v>
                </c:pt>
                <c:pt idx="629">
                  <c:v>10</c:v>
                </c:pt>
                <c:pt idx="630">
                  <c:v>10</c:v>
                </c:pt>
                <c:pt idx="631">
                  <c:v>10</c:v>
                </c:pt>
                <c:pt idx="632">
                  <c:v>10</c:v>
                </c:pt>
                <c:pt idx="633">
                  <c:v>9</c:v>
                </c:pt>
                <c:pt idx="634">
                  <c:v>9</c:v>
                </c:pt>
                <c:pt idx="635">
                  <c:v>9</c:v>
                </c:pt>
                <c:pt idx="636">
                  <c:v>9</c:v>
                </c:pt>
                <c:pt idx="637">
                  <c:v>9</c:v>
                </c:pt>
                <c:pt idx="638">
                  <c:v>8</c:v>
                </c:pt>
                <c:pt idx="639">
                  <c:v>8</c:v>
                </c:pt>
                <c:pt idx="640">
                  <c:v>8</c:v>
                </c:pt>
                <c:pt idx="641">
                  <c:v>8</c:v>
                </c:pt>
                <c:pt idx="642">
                  <c:v>7</c:v>
                </c:pt>
                <c:pt idx="643">
                  <c:v>7</c:v>
                </c:pt>
                <c:pt idx="644">
                  <c:v>7</c:v>
                </c:pt>
                <c:pt idx="645">
                  <c:v>7</c:v>
                </c:pt>
                <c:pt idx="646">
                  <c:v>7</c:v>
                </c:pt>
                <c:pt idx="647">
                  <c:v>7</c:v>
                </c:pt>
                <c:pt idx="648">
                  <c:v>7</c:v>
                </c:pt>
                <c:pt idx="649">
                  <c:v>6</c:v>
                </c:pt>
                <c:pt idx="650">
                  <c:v>6</c:v>
                </c:pt>
                <c:pt idx="651">
                  <c:v>6</c:v>
                </c:pt>
                <c:pt idx="652">
                  <c:v>6</c:v>
                </c:pt>
                <c:pt idx="653">
                  <c:v>6</c:v>
                </c:pt>
                <c:pt idx="654">
                  <c:v>5</c:v>
                </c:pt>
                <c:pt idx="655">
                  <c:v>5</c:v>
                </c:pt>
                <c:pt idx="656">
                  <c:v>5</c:v>
                </c:pt>
                <c:pt idx="657">
                  <c:v>5</c:v>
                </c:pt>
                <c:pt idx="658">
                  <c:v>5</c:v>
                </c:pt>
                <c:pt idx="659">
                  <c:v>5</c:v>
                </c:pt>
                <c:pt idx="660">
                  <c:v>5</c:v>
                </c:pt>
                <c:pt idx="661">
                  <c:v>5</c:v>
                </c:pt>
                <c:pt idx="662">
                  <c:v>5</c:v>
                </c:pt>
                <c:pt idx="663">
                  <c:v>5</c:v>
                </c:pt>
                <c:pt idx="664">
                  <c:v>5</c:v>
                </c:pt>
                <c:pt idx="665">
                  <c:v>4</c:v>
                </c:pt>
                <c:pt idx="666">
                  <c:v>4</c:v>
                </c:pt>
                <c:pt idx="667">
                  <c:v>4</c:v>
                </c:pt>
                <c:pt idx="668">
                  <c:v>4</c:v>
                </c:pt>
                <c:pt idx="669">
                  <c:v>4</c:v>
                </c:pt>
                <c:pt idx="670">
                  <c:v>4</c:v>
                </c:pt>
                <c:pt idx="671">
                  <c:v>4</c:v>
                </c:pt>
                <c:pt idx="672">
                  <c:v>4</c:v>
                </c:pt>
                <c:pt idx="673">
                  <c:v>4</c:v>
                </c:pt>
                <c:pt idx="674">
                  <c:v>4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</c:numCache>
            </c:numRef>
          </c:val>
        </c:ser>
        <c:marker val="1"/>
        <c:axId val="67082880"/>
        <c:axId val="67093248"/>
      </c:lineChart>
      <c:catAx>
        <c:axId val="67082880"/>
        <c:scaling>
          <c:orientation val="minMax"/>
        </c:scaling>
        <c:axPos val="b"/>
        <c:majorGridlines>
          <c:spPr>
            <a:ln>
              <a:solidFill>
                <a:srgbClr val="BBE0E3">
                  <a:alpha val="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API (By Rank)</a:t>
                </a:r>
              </a:p>
            </c:rich>
          </c:tx>
          <c:layout/>
        </c:title>
        <c:majorTickMark val="none"/>
        <c:tickLblPos val="nextTo"/>
        <c:crossAx val="67093248"/>
        <c:crosses val="autoZero"/>
        <c:auto val="1"/>
        <c:lblAlgn val="ctr"/>
        <c:lblOffset val="100"/>
        <c:tickLblSkip val="50"/>
        <c:tickMarkSkip val="50"/>
      </c:catAx>
      <c:valAx>
        <c:axId val="67093248"/>
        <c:scaling>
          <c:orientation val="minMax"/>
        </c:scaling>
        <c:axPos val="l"/>
        <c:majorGridlines>
          <c:spPr>
            <a:ln>
              <a:solidFill>
                <a:srgbClr val="00B0F0">
                  <a:alpha val="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Sites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7082880"/>
        <c:crosses val="autoZero"/>
        <c:crossBetween val="between"/>
      </c:valAx>
      <c:spPr>
        <a:noFill/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C962C2C-07AB-4FC0-A91A-60615EA0FF26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B861C55-F55D-43D9-9896-3A1E7922C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61C55-F55D-43D9-9896-3A1E7922C0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Friday, July 02,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Friday, July 02,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Friday, July 02,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Friday, July 02,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61C55-F55D-43D9-9896-3A1E7922C0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C193-A412-481A-8911-E9EEF99F88D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443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C193-A412-481A-8911-E9EEF99F88D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443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61C55-F55D-43D9-9896-3A1E7922C0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61C55-F55D-43D9-9896-3A1E7922C0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Friday, July 02,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were the IE team, where would you focus?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61C55-F55D-43D9-9896-3A1E7922C0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61C55-F55D-43D9-9896-3A1E7922C0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System</a:t>
            </a:r>
          </a:p>
          <a:p>
            <a:r>
              <a:rPr lang="en-US" smtClean="0"/>
              <a:t>Libraries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Friday, July 02,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Friday, July 02,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Friday, July 02,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Friday, July 02,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50240" y="1950720"/>
            <a:ext cx="11704320" cy="68275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655638" y="9158288"/>
            <a:ext cx="779462" cy="21590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CFA486A-AF12-4ABB-8CEA-00483C68C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458913" y="9158288"/>
            <a:ext cx="1303337" cy="21590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6/24/2010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-green code shape.png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315000"/>
                    </a14:imgEffect>
                    <a14:imgEffect>
                      <a14:brightnessContrast brigh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white"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78047"/>
            <a:ext cx="11704320" cy="1139180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2354560" y="9211734"/>
            <a:ext cx="520192" cy="347712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8F6CB6-376B-4822-816C-FE7F9E5510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71376" y="2588538"/>
            <a:ext cx="11704320" cy="7152640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299C8F9B-5B6B-4215-A6C7-6079D5DC5009}" type="datetimeFigureOut">
              <a:rPr lang="en-US" smtClean="0"/>
              <a:pPr/>
              <a:t>7/2/2010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77165DB2-FAD5-4A1B-A001-C27DD79A0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27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87579" y="8994987"/>
            <a:ext cx="1302857" cy="216747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0F8C6E4A-8D5B-4315-AC1D-CAA090B4CE12}" type="datetime1">
              <a:rPr lang="en-US" smtClean="0"/>
              <a:pPr/>
              <a:t>7/2/2010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55248" y="8994987"/>
            <a:ext cx="550849" cy="216747"/>
          </a:xfrm>
          <a:prstGeom prst="rect">
            <a:avLst/>
          </a:prstGeom>
        </p:spPr>
        <p:txBody>
          <a:bodyPr lIns="130046" tIns="65023" rIns="130046" bIns="65023"/>
          <a:lstStyle/>
          <a:p>
            <a:pPr algn="l"/>
            <a:fld id="{A8B00A8A-F3F5-4BAC-A89E-4C23835031A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55248" y="9189902"/>
            <a:ext cx="1935188" cy="182861"/>
          </a:xfrm>
          <a:prstGeom prst="rect">
            <a:avLst/>
          </a:prstGeom>
        </p:spPr>
        <p:txBody>
          <a:bodyPr lIns="130046" tIns="65023" rIns="130046" bIns="65023"/>
          <a:lstStyle/>
          <a:p>
            <a:pPr algn="l"/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55248" y="2018656"/>
            <a:ext cx="11486723" cy="64344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1348997"/>
            <a:ext cx="11717985" cy="433495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23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98092" y="354473"/>
            <a:ext cx="11770133" cy="965420"/>
          </a:xfrm>
        </p:spPr>
        <p:txBody>
          <a:bodyPr lIns="0" anchor="t" anchorCtr="0"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321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0100" y="4318000"/>
            <a:ext cx="7747000" cy="379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97400" y="1168400"/>
            <a:ext cx="7747000" cy="302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FFFFFF"/>
          </a:solidFill>
          <a:latin typeface="Segoe UI" pitchFamily="34" charset="0"/>
          <a:ea typeface="Segoe UI" pitchFamily="34" charset="0"/>
          <a:cs typeface="Segoe UI" pitchFamily="34" charset="0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FFFFFF"/>
          </a:solidFill>
          <a:latin typeface="Segoe UI" pitchFamily="34" charset="0"/>
          <a:ea typeface="ヒラギノ角ゴ ProN W6" pitchFamily="1" charset="-128"/>
          <a:cs typeface="Segoe UI" pitchFamily="34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FFFFFF"/>
          </a:solidFill>
          <a:latin typeface="Segoe UI" pitchFamily="34" charset="0"/>
          <a:ea typeface="ヒラギノ角ゴ ProN W6" pitchFamily="1" charset="-128"/>
          <a:cs typeface="Segoe UI" pitchFamily="34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FFFFFF"/>
          </a:solidFill>
          <a:latin typeface="Segoe UI" pitchFamily="34" charset="0"/>
          <a:ea typeface="ヒラギノ角ゴ ProN W6" pitchFamily="1" charset="-128"/>
          <a:cs typeface="Segoe UI" pitchFamily="34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FFFFFF"/>
          </a:solidFill>
          <a:latin typeface="Segoe UI" pitchFamily="34" charset="0"/>
          <a:ea typeface="ヒラギノ角ゴ ProN W6" pitchFamily="1" charset="-128"/>
          <a:cs typeface="Segoe UI" pitchFamily="34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5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5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5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5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n-lt"/>
          <a:ea typeface="+mn-ea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n-lt"/>
          <a:ea typeface="+mn-ea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n-lt"/>
          <a:ea typeface="+mn-ea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n-lt"/>
          <a:ea typeface="+mn-ea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n-lt"/>
          <a:ea typeface="+mn-ea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n-lt"/>
          <a:ea typeface="+mn-ea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n-lt"/>
          <a:ea typeface="+mn-ea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0"/>
            <a:ext cx="10058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2133600"/>
            <a:ext cx="11061700" cy="731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FF"/>
          </a:solidFill>
          <a:latin typeface="Segoe UI" pitchFamily="34" charset="0"/>
          <a:ea typeface="ヒラギノ角ゴ ProN W6" pitchFamily="1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FF"/>
          </a:solidFill>
          <a:latin typeface="Segoe UI" pitchFamily="34" charset="0"/>
          <a:ea typeface="ヒラギノ角ゴ ProN W6" pitchFamily="1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FF"/>
          </a:solidFill>
          <a:latin typeface="Segoe UI" pitchFamily="34" charset="0"/>
          <a:ea typeface="ヒラギノ角ゴ ProN W6" pitchFamily="1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FF"/>
          </a:solidFill>
          <a:latin typeface="Segoe UI" pitchFamily="34" charset="0"/>
          <a:ea typeface="ヒラギノ角ゴ ProN W6" pitchFamily="1" charset="-128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381000" indent="-3444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1B01E"/>
        </a:buClr>
        <a:buSzPct val="100000"/>
        <a:buFont typeface="Wingdings" pitchFamily="1" charset="2"/>
        <a:buChar char="§"/>
        <a:defRPr sz="3200">
          <a:solidFill>
            <a:srgbClr val="000406"/>
          </a:solidFill>
          <a:latin typeface="+mn-lt"/>
          <a:ea typeface="+mn-ea"/>
          <a:cs typeface="+mn-cs"/>
          <a:sym typeface="Arial" charset="0"/>
        </a:defRPr>
      </a:lvl1pPr>
      <a:lvl2pPr marL="7747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1B01E"/>
        </a:buClr>
        <a:buSzPct val="100000"/>
        <a:buFont typeface="Arial" charset="0"/>
        <a:buChar char="-"/>
        <a:defRPr sz="3200">
          <a:solidFill>
            <a:srgbClr val="000406"/>
          </a:solidFill>
          <a:latin typeface="+mn-lt"/>
          <a:ea typeface="+mn-ea"/>
          <a:sym typeface="Arial" charset="0"/>
        </a:defRPr>
      </a:lvl2pPr>
      <a:lvl3pPr marL="12192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1B01E"/>
        </a:buClr>
        <a:buSzPct val="100000"/>
        <a:buFont typeface="Arial" charset="0"/>
        <a:buChar char="-"/>
        <a:defRPr sz="3200">
          <a:solidFill>
            <a:srgbClr val="000406"/>
          </a:solidFill>
          <a:latin typeface="+mn-lt"/>
          <a:ea typeface="+mn-ea"/>
          <a:sym typeface="Arial" charset="0"/>
        </a:defRPr>
      </a:lvl3pPr>
      <a:lvl4pPr marL="16637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1B01E"/>
        </a:buClr>
        <a:buSzPct val="100000"/>
        <a:buFont typeface="Arial" charset="0"/>
        <a:buChar char="-"/>
        <a:defRPr sz="3200">
          <a:solidFill>
            <a:srgbClr val="000406"/>
          </a:solidFill>
          <a:latin typeface="+mn-lt"/>
          <a:ea typeface="+mn-ea"/>
          <a:sym typeface="Arial" charset="0"/>
        </a:defRPr>
      </a:lvl4pPr>
      <a:lvl5pPr marL="21082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1B01E"/>
        </a:buClr>
        <a:buSzPct val="100000"/>
        <a:buFont typeface="Arial" charset="0"/>
        <a:buChar char="-"/>
        <a:defRPr sz="3200">
          <a:solidFill>
            <a:srgbClr val="000406"/>
          </a:solidFill>
          <a:latin typeface="+mn-lt"/>
          <a:ea typeface="+mn-ea"/>
          <a:sym typeface="Arial" charset="0"/>
        </a:defRPr>
      </a:lvl5pPr>
      <a:lvl6pPr marL="2565400" indent="-3429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F1B01E"/>
        </a:buClr>
        <a:buSzPct val="100000"/>
        <a:buFont typeface="Arial" charset="0"/>
        <a:buChar char="-"/>
        <a:defRPr sz="3200">
          <a:solidFill>
            <a:srgbClr val="000406"/>
          </a:solidFill>
          <a:latin typeface="+mn-lt"/>
          <a:ea typeface="+mn-ea"/>
          <a:sym typeface="Arial" charset="0"/>
        </a:defRPr>
      </a:lvl6pPr>
      <a:lvl7pPr marL="3022600" indent="-3429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F1B01E"/>
        </a:buClr>
        <a:buSzPct val="100000"/>
        <a:buFont typeface="Arial" charset="0"/>
        <a:buChar char="-"/>
        <a:defRPr sz="3200">
          <a:solidFill>
            <a:srgbClr val="000406"/>
          </a:solidFill>
          <a:latin typeface="+mn-lt"/>
          <a:ea typeface="+mn-ea"/>
          <a:sym typeface="Arial" charset="0"/>
        </a:defRPr>
      </a:lvl7pPr>
      <a:lvl8pPr marL="3479800" indent="-3429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F1B01E"/>
        </a:buClr>
        <a:buSzPct val="100000"/>
        <a:buFont typeface="Arial" charset="0"/>
        <a:buChar char="-"/>
        <a:defRPr sz="3200">
          <a:solidFill>
            <a:srgbClr val="000406"/>
          </a:solidFill>
          <a:latin typeface="+mn-lt"/>
          <a:ea typeface="+mn-ea"/>
          <a:sym typeface="Arial" charset="0"/>
        </a:defRPr>
      </a:lvl8pPr>
      <a:lvl9pPr marL="3937000" indent="-3429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F1B01E"/>
        </a:buClr>
        <a:buSzPct val="100000"/>
        <a:buFont typeface="Arial" charset="0"/>
        <a:buChar char="-"/>
        <a:defRPr sz="3200">
          <a:solidFill>
            <a:srgbClr val="000406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idav.ucdavis.edu/publications/print_pub?pub_id=90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n-US" sz="6000" dirty="0" smtClean="0"/>
              <a:t>Internet Explorer 9</a:t>
            </a:r>
            <a:br>
              <a:rPr lang="en-US" sz="6000" dirty="0" smtClean="0"/>
            </a:br>
            <a:r>
              <a:rPr lang="en-US" sz="4000" dirty="0" smtClean="0"/>
              <a:t>Performance Overview</a:t>
            </a:r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0100" y="4419600"/>
            <a:ext cx="7747000" cy="3695700"/>
          </a:xfrm>
        </p:spPr>
        <p:txBody>
          <a:bodyPr/>
          <a:lstStyle/>
          <a:p>
            <a:pPr marL="0" indent="0" eaLnBrk="1" hangingPunct="1">
              <a:lnSpc>
                <a:spcPts val="2400"/>
              </a:lnSpc>
            </a:pPr>
            <a:r>
              <a:rPr lang="en-US" sz="2200" dirty="0" smtClean="0"/>
              <a:t>Jason Weber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en-US" sz="2200" dirty="0" smtClean="0"/>
              <a:t>Performance Lead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en-US" sz="2200" dirty="0" smtClean="0"/>
              <a:t>Internet Explorer Team</a:t>
            </a:r>
          </a:p>
          <a:p>
            <a:pPr marL="0" indent="0" eaLnBrk="1" hangingPunct="1">
              <a:lnSpc>
                <a:spcPts val="2400"/>
              </a:lnSpc>
            </a:pPr>
            <a:endParaRPr lang="en-US" sz="2200" dirty="0" smtClean="0"/>
          </a:p>
          <a:p>
            <a:pPr marL="0" indent="0" eaLnBrk="1" hangingPunct="1">
              <a:lnSpc>
                <a:spcPts val="2400"/>
              </a:lnSpc>
            </a:pPr>
            <a:r>
              <a:rPr lang="en-US" sz="2200" dirty="0" smtClean="0"/>
              <a:t>weber@microsoft.com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en-US" sz="2200" dirty="0" smtClean="0"/>
              <a:t>http://www.ietestdrive.com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en-US" sz="2200" dirty="0" smtClean="0"/>
              <a:t>http://blogs.msdn.com/ie</a:t>
            </a:r>
            <a:endParaRPr lang="en-US" sz="2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Average Distribution Across AJAX Sites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16000" y="2133600"/>
          <a:ext cx="109727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ctrTitle"/>
          </p:nvPr>
        </p:nvSpPr>
        <p:spPr>
          <a:xfrm>
            <a:off x="1930399" y="3030538"/>
            <a:ext cx="10099675" cy="209073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/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bg1"/>
                </a:solidFill>
              </a:rPr>
              <a:t>Internet Explorer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ctrTitle"/>
          </p:nvPr>
        </p:nvSpPr>
        <p:spPr>
          <a:xfrm>
            <a:off x="1930399" y="3030538"/>
            <a:ext cx="10099675" cy="209073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Internet Explorer 9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/>
              <a:t>Networking Improvements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Performance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50240" y="1828800"/>
            <a:ext cx="11704320" cy="682752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HTTP Caching Improvements</a:t>
            </a:r>
            <a:endParaRPr lang="en-US" sz="2000" dirty="0" smtClean="0"/>
          </a:p>
          <a:p>
            <a:pPr marL="457200" lvl="1" indent="-228600">
              <a:spcBef>
                <a:spcPts val="0"/>
              </a:spcBef>
            </a:pPr>
            <a:r>
              <a:rPr lang="en-US" sz="1800" dirty="0" smtClean="0"/>
              <a:t>Improve heuristic expiration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800" dirty="0" smtClean="0"/>
              <a:t>Support: crazy-far-futures Expires headers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800" dirty="0" smtClean="0"/>
              <a:t>Support: Vary: Accept-Encoding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800" dirty="0" smtClean="0"/>
              <a:t>Support Vary: Host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800" dirty="0" smtClean="0"/>
              <a:t>Improved scavenger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800" dirty="0" smtClean="0"/>
              <a:t>Redirect caching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800" dirty="0" smtClean="0"/>
              <a:t>Back/forward optimization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800" dirty="0" smtClean="0"/>
              <a:t>Cross-domain HTTPS revalidation mitigation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Parallel Connection Improvements</a:t>
            </a:r>
            <a:endParaRPr lang="en-US" sz="2000" dirty="0" smtClean="0"/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Increase connections-per-proxy to 12</a:t>
            </a:r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Speculatively pre-open additional connection</a:t>
            </a:r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Improved LCIE connection limiting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DNS Improvements</a:t>
            </a:r>
            <a:endParaRPr lang="en-US" sz="2000" dirty="0" smtClean="0"/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Pre-fetch based on Link </a:t>
            </a:r>
            <a:r>
              <a:rPr lang="en-US" sz="1800" dirty="0" err="1" smtClean="0"/>
              <a:t>Rel</a:t>
            </a:r>
            <a:r>
              <a:rPr lang="en-US" sz="1800" dirty="0" smtClean="0"/>
              <a:t>=</a:t>
            </a:r>
            <a:r>
              <a:rPr lang="en-US" sz="1800" dirty="0" err="1" smtClean="0"/>
              <a:t>Prefetch</a:t>
            </a:r>
            <a:endParaRPr lang="en-US" sz="1800" dirty="0" smtClean="0"/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Pre-fetch based on likely matches in ULV </a:t>
            </a:r>
            <a:r>
              <a:rPr lang="en-US" sz="1800" dirty="0" err="1" smtClean="0"/>
              <a:t>flyout</a:t>
            </a:r>
            <a:endParaRPr lang="en-US" sz="1800" dirty="0" smtClean="0"/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Pre-fetch addresses based on previous use</a:t>
            </a:r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Fast-path for IP literals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General Improvements</a:t>
            </a:r>
            <a:endParaRPr lang="en-US" sz="2000" dirty="0" smtClean="0"/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Shorter User Agent String</a:t>
            </a:r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Gracefully handle codepage restarts</a:t>
            </a:r>
          </a:p>
          <a:p>
            <a:pPr marL="457200" lvl="1" indent="-171450">
              <a:spcBef>
                <a:spcPts val="0"/>
              </a:spcBef>
            </a:pPr>
            <a:r>
              <a:rPr lang="en-US" sz="1800" dirty="0" err="1" smtClean="0"/>
              <a:t>Autoproxy</a:t>
            </a:r>
            <a:r>
              <a:rPr lang="en-US" sz="1800" dirty="0" smtClean="0"/>
              <a:t> in the frame</a:t>
            </a:r>
          </a:p>
          <a:p>
            <a:pPr marL="457200" lvl="1" indent="-171450">
              <a:spcBef>
                <a:spcPts val="0"/>
              </a:spcBef>
            </a:pPr>
            <a:r>
              <a:rPr lang="en-US" sz="1800" dirty="0" err="1" smtClean="0"/>
              <a:t>Img</a:t>
            </a:r>
            <a:r>
              <a:rPr lang="en-US" sz="1800" dirty="0" smtClean="0"/>
              <a:t> </a:t>
            </a:r>
            <a:r>
              <a:rPr lang="en-US" sz="1800" dirty="0" err="1" smtClean="0"/>
              <a:t>src</a:t>
            </a:r>
            <a:r>
              <a:rPr lang="en-US" sz="1800" dirty="0" smtClean="0"/>
              <a:t>=”” shouldn’t send a request</a:t>
            </a:r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Issue requests on the wire earlier</a:t>
            </a:r>
          </a:p>
          <a:p>
            <a:pPr marL="457200" lvl="1" indent="-171450">
              <a:spcBef>
                <a:spcPts val="0"/>
              </a:spcBef>
            </a:pPr>
            <a:r>
              <a:rPr lang="en-US" sz="1800" dirty="0" smtClean="0"/>
              <a:t>Only download requires files (fonts)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PLT2: Bytes Downloaded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1016000" y="2017713"/>
          <a:ext cx="10972800" cy="636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ctrTitle"/>
          </p:nvPr>
        </p:nvSpPr>
        <p:spPr>
          <a:xfrm>
            <a:off x="1930399" y="3030538"/>
            <a:ext cx="10099675" cy="209073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Internet Explorer 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JavaScript Engine &amp; Compiler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35200" y="3030538"/>
            <a:ext cx="8534400" cy="36750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Interpreters, Compilers, Intermediary Languages, Machine Code, Stack Alignment, JIT, Type System, Registers, Memory Management, Assembly, 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, Tracing, Syntax Trees, Dynamic Languages, Flow Analysis, Static Languages,  Regular Expressions, </a:t>
            </a:r>
            <a:r>
              <a:rPr lang="en-US" sz="2800" dirty="0" err="1" smtClean="0"/>
              <a:t>Inlining</a:t>
            </a:r>
            <a:r>
              <a:rPr lang="en-US" sz="2800" dirty="0" smtClean="0"/>
              <a:t>, oh my…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468784" y="2661443"/>
            <a:ext cx="12278950" cy="2283375"/>
          </a:xfrm>
          <a:prstGeom prst="rightArrow">
            <a:avLst>
              <a:gd name="adj1" fmla="val 599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en-US" sz="1700" b="1" dirty="0" smtClean="0">
                <a:solidFill>
                  <a:schemeClr val="tx1"/>
                </a:solidFill>
              </a:rPr>
              <a:t>Foreground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JavaScript Interpreter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8F6CB6-376B-4822-816C-FE7F9E5510A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046511" y="3481178"/>
            <a:ext cx="1639228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Source Code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9849" y="3453110"/>
            <a:ext cx="1639228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Parser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33188" y="3481178"/>
            <a:ext cx="1639228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AST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685739" y="3597624"/>
            <a:ext cx="304111" cy="441503"/>
          </a:xfrm>
          <a:prstGeom prst="rightArrow">
            <a:avLst/>
          </a:prstGeom>
          <a:solidFill>
            <a:srgbClr val="E9A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29077" y="3597624"/>
            <a:ext cx="304111" cy="441503"/>
          </a:xfrm>
          <a:prstGeom prst="rightArrow">
            <a:avLst/>
          </a:prstGeom>
          <a:solidFill>
            <a:srgbClr val="E9A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69684" y="3597624"/>
            <a:ext cx="304111" cy="441503"/>
          </a:xfrm>
          <a:prstGeom prst="rightArrow">
            <a:avLst/>
          </a:prstGeom>
          <a:solidFill>
            <a:srgbClr val="E9A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19866" y="3470883"/>
            <a:ext cx="1635534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Interpreter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9515753" y="3587330"/>
            <a:ext cx="304111" cy="441503"/>
          </a:xfrm>
          <a:prstGeom prst="rightArrow">
            <a:avLst/>
          </a:prstGeom>
          <a:solidFill>
            <a:srgbClr val="E9A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73825" y="3471097"/>
            <a:ext cx="1639228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Byte Code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Processing</a:t>
            </a:r>
            <a:endParaRPr lang="en-US" dirty="0"/>
          </a:p>
        </p:txBody>
      </p:sp>
      <p:pic>
        <p:nvPicPr>
          <p:cNvPr id="4098" name="Picture 2" descr="Homogen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400" y="3715095"/>
            <a:ext cx="3055539" cy="28024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2075" y="6616843"/>
            <a:ext cx="2372076" cy="39395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700" dirty="0" smtClean="0"/>
              <a:t>Multi-Core CPU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IE8 Processor Distribution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942" y="2863529"/>
            <a:ext cx="11227260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945" y="5857675"/>
            <a:ext cx="11227261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022080" y="3357055"/>
            <a:ext cx="3902379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b="1" dirty="0" smtClean="0"/>
              <a:t>Foreground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7112" y="6522687"/>
            <a:ext cx="3902379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b="1" dirty="0" smtClean="0"/>
              <a:t>Background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IE9 Platform Objectives</a:t>
            </a:r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800" y="2133600"/>
            <a:ext cx="11887200" cy="7315200"/>
          </a:xfrm>
        </p:spPr>
        <p:txBody>
          <a:bodyPr/>
          <a:lstStyle/>
          <a:p>
            <a:pPr marL="693738" indent="-693738">
              <a:buFont typeface="Segoe UI" pitchFamily="34" charset="0"/>
              <a:buAutoNum type="arabicParenR"/>
            </a:pPr>
            <a:r>
              <a:rPr lang="en-US" sz="4400" dirty="0" smtClean="0"/>
              <a:t>Interoperable HTML5</a:t>
            </a:r>
          </a:p>
          <a:p>
            <a:pPr lvl="1" indent="139700"/>
            <a:r>
              <a:rPr lang="en-US" sz="2400" dirty="0" smtClean="0"/>
              <a:t>Interpret the same HTML and CSS markup the same way</a:t>
            </a:r>
          </a:p>
          <a:p>
            <a:pPr lvl="1" indent="139700"/>
            <a:r>
              <a:rPr lang="en-US" sz="2400" dirty="0" smtClean="0"/>
              <a:t>Run the same JavaScript with a consistent programming model</a:t>
            </a:r>
          </a:p>
          <a:p>
            <a:pPr lvl="1"/>
            <a:endParaRPr lang="en-US" sz="2000" dirty="0" smtClean="0"/>
          </a:p>
          <a:p>
            <a:pPr marL="693738" indent="-693738">
              <a:buFont typeface="Segoe UI" pitchFamily="34" charset="0"/>
              <a:buAutoNum type="arabicParenR"/>
            </a:pPr>
            <a:r>
              <a:rPr lang="en-US" sz="4400" dirty="0" smtClean="0"/>
              <a:t>GPU-Powered HTML5 Graphics and Media</a:t>
            </a:r>
          </a:p>
          <a:p>
            <a:pPr lvl="1" indent="139700"/>
            <a:r>
              <a:rPr lang="en-US" sz="2400" dirty="0" smtClean="0"/>
              <a:t>HTML5 demands a high-performance graphics subsystem</a:t>
            </a:r>
          </a:p>
          <a:p>
            <a:pPr lvl="1" indent="139700"/>
            <a:r>
              <a:rPr lang="en-US" sz="2400" dirty="0" smtClean="0"/>
              <a:t>Display , SVG, Canvas, Images, Text, CSS3</a:t>
            </a:r>
          </a:p>
          <a:p>
            <a:pPr lvl="1" indent="139700"/>
            <a:endParaRPr lang="en-US" sz="2000" dirty="0" smtClean="0"/>
          </a:p>
          <a:p>
            <a:pPr marL="693738" indent="-693738">
              <a:buFont typeface="Segoe UI" pitchFamily="34" charset="0"/>
              <a:buAutoNum type="arabicParenR"/>
            </a:pPr>
            <a:r>
              <a:rPr lang="en-US" sz="4400" dirty="0" smtClean="0"/>
              <a:t>Performance, Performance, Performance</a:t>
            </a:r>
          </a:p>
          <a:p>
            <a:pPr lvl="1" indent="139700"/>
            <a:r>
              <a:rPr lang="en-US" sz="2400" dirty="0" smtClean="0"/>
              <a:t>Networking, JavaScript Execution, Layout Engine, Formatting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54200" y="8155578"/>
            <a:ext cx="998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latin typeface="+mj-lt"/>
              </a:rPr>
              <a:t>Building the next web together!</a:t>
            </a:r>
          </a:p>
          <a:p>
            <a:pPr algn="r"/>
            <a:r>
              <a:rPr lang="en-US" sz="2800" i="1" dirty="0" smtClean="0">
                <a:latin typeface="+mj-lt"/>
              </a:rPr>
              <a:t>Platform Previews and Community</a:t>
            </a:r>
            <a:endParaRPr lang="en-US" sz="2800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Experience Index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484100" y="9212263"/>
            <a:ext cx="520700" cy="347662"/>
          </a:xfrm>
          <a:prstGeom prst="rect">
            <a:avLst/>
          </a:prstGeom>
        </p:spPr>
        <p:txBody>
          <a:bodyPr/>
          <a:lstStyle/>
          <a:p>
            <a:fld id="{028F6CB6-376B-4822-816C-FE7F9E5510A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72939" y="4253650"/>
          <a:ext cx="5736820" cy="1094570"/>
        </p:xfrm>
        <a:graphic>
          <a:graphicData uri="http://schemas.openxmlformats.org/drawingml/2006/table">
            <a:tbl>
              <a:tblPr/>
              <a:tblGrid>
                <a:gridCol w="2868410"/>
                <a:gridCol w="2868410"/>
              </a:tblGrid>
              <a:tr h="5472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1" dirty="0">
                          <a:latin typeface="+mn-lt"/>
                          <a:ea typeface="Calibri"/>
                          <a:cs typeface="Times New Roman"/>
                        </a:rPr>
                        <a:t>Month</a:t>
                      </a:r>
                    </a:p>
                  </a:txBody>
                  <a:tcPr marL="13547" marR="13547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1" dirty="0" smtClean="0">
                          <a:latin typeface="+mn-lt"/>
                          <a:ea typeface="Calibri"/>
                          <a:cs typeface="Times New Roman"/>
                        </a:rPr>
                        <a:t>CPU Count</a:t>
                      </a:r>
                      <a:endParaRPr lang="en-US" sz="3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547" marR="13547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2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smtClean="0">
                          <a:latin typeface="+mn-lt"/>
                          <a:ea typeface="Calibri"/>
                          <a:cs typeface="Times New Roman"/>
                        </a:rPr>
                        <a:t>6/1/2010</a:t>
                      </a:r>
                      <a:endParaRPr lang="en-US" sz="3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547" marR="13547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smtClean="0">
                          <a:latin typeface="+mn-lt"/>
                          <a:ea typeface="Calibri"/>
                          <a:cs typeface="Times New Roman"/>
                        </a:rPr>
                        <a:t>2.42</a:t>
                      </a:r>
                      <a:endParaRPr lang="en-US" sz="3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547" marR="13547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04909" y="5560440"/>
            <a:ext cx="8820648" cy="62375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E9A721"/>
                </a:solidFill>
              </a:rPr>
              <a:t>Windows Experience Index</a:t>
            </a:r>
          </a:p>
          <a:p>
            <a:pPr algn="ctr"/>
            <a:r>
              <a:rPr lang="en-US" sz="2000" i="1" dirty="0" smtClean="0">
                <a:solidFill>
                  <a:srgbClr val="E9A721"/>
                </a:solidFill>
              </a:rPr>
              <a:t>Number of CPU Cores for Vista and Win7 Users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468784" y="2661443"/>
            <a:ext cx="12278950" cy="2283375"/>
          </a:xfrm>
          <a:prstGeom prst="rightArrow">
            <a:avLst>
              <a:gd name="adj1" fmla="val 599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en-US" sz="1700" b="1" dirty="0" smtClean="0">
                <a:solidFill>
                  <a:schemeClr val="tx1"/>
                </a:solidFill>
              </a:rPr>
              <a:t>Foreground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JavaScript Background Compiler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484100" y="9212263"/>
            <a:ext cx="520700" cy="347662"/>
          </a:xfrm>
          <a:prstGeom prst="rect">
            <a:avLst/>
          </a:prstGeom>
        </p:spPr>
        <p:txBody>
          <a:bodyPr/>
          <a:lstStyle/>
          <a:p>
            <a:fld id="{028F6CB6-376B-4822-816C-FE7F9E5510A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046511" y="3481178"/>
            <a:ext cx="1639228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Source Code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9849" y="3453110"/>
            <a:ext cx="1639228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Parser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33188" y="3481178"/>
            <a:ext cx="1639228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AST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685739" y="3597624"/>
            <a:ext cx="304111" cy="441503"/>
          </a:xfrm>
          <a:prstGeom prst="rightArrow">
            <a:avLst/>
          </a:prstGeom>
          <a:solidFill>
            <a:srgbClr val="E9A72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29077" y="3597624"/>
            <a:ext cx="304111" cy="441503"/>
          </a:xfrm>
          <a:prstGeom prst="rightArrow">
            <a:avLst/>
          </a:prstGeom>
          <a:solidFill>
            <a:srgbClr val="E9A72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69684" y="3597624"/>
            <a:ext cx="304111" cy="441503"/>
          </a:xfrm>
          <a:prstGeom prst="rightArrow">
            <a:avLst/>
          </a:prstGeom>
          <a:solidFill>
            <a:srgbClr val="E9A72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19866" y="3470883"/>
            <a:ext cx="1841058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Interpreter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9515753" y="3587330"/>
            <a:ext cx="304111" cy="441503"/>
          </a:xfrm>
          <a:prstGeom prst="rightArrow">
            <a:avLst/>
          </a:prstGeom>
          <a:solidFill>
            <a:srgbClr val="E9A72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6606007" y="4674530"/>
            <a:ext cx="583659" cy="955026"/>
          </a:xfrm>
          <a:prstGeom prst="rightArrow">
            <a:avLst/>
          </a:prstGeom>
          <a:solidFill>
            <a:srgbClr val="E9A72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73825" y="3471097"/>
            <a:ext cx="1639228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err="1" smtClean="0">
                <a:solidFill>
                  <a:schemeClr val="tx1"/>
                </a:solidFill>
              </a:rPr>
              <a:t>ByteCode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73816" y="5214908"/>
            <a:ext cx="12278950" cy="2283375"/>
          </a:xfrm>
          <a:prstGeom prst="rightArrow">
            <a:avLst>
              <a:gd name="adj1" fmla="val 599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en-US" sz="1700" b="1" dirty="0" smtClean="0">
                <a:solidFill>
                  <a:schemeClr val="tx1"/>
                </a:solidFill>
              </a:rPr>
              <a:t>Background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87285" y="5995937"/>
            <a:ext cx="1654610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Native Code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7589838" y="6128111"/>
            <a:ext cx="304111" cy="441503"/>
          </a:xfrm>
          <a:prstGeom prst="rightArrow">
            <a:avLst/>
          </a:prstGeom>
          <a:solidFill>
            <a:srgbClr val="E9A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56638" y="6000968"/>
            <a:ext cx="1654610" cy="674398"/>
          </a:xfrm>
          <a:prstGeom prst="roundRect">
            <a:avLst/>
          </a:prstGeom>
          <a:solidFill>
            <a:schemeClr val="bg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Background Compiler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 flipH="1">
            <a:off x="8373477" y="4628636"/>
            <a:ext cx="570849" cy="955026"/>
          </a:xfrm>
          <a:prstGeom prst="rightArrow">
            <a:avLst/>
          </a:prstGeom>
          <a:solidFill>
            <a:srgbClr val="E9A721"/>
          </a:solidFill>
          <a:ln>
            <a:solidFill>
              <a:srgbClr val="E9A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433" y="2470912"/>
            <a:ext cx="11227260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433" y="5852160"/>
            <a:ext cx="11227260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IE9 Background Compilation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484100" y="9212263"/>
            <a:ext cx="520700" cy="347662"/>
          </a:xfrm>
          <a:prstGeom prst="rect">
            <a:avLst/>
          </a:prstGeom>
        </p:spPr>
        <p:txBody>
          <a:bodyPr/>
          <a:lstStyle/>
          <a:p>
            <a:fld id="{028F6CB6-376B-4822-816C-FE7F9E5510A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81601" y="3357055"/>
            <a:ext cx="3172961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b="1" dirty="0" smtClean="0"/>
              <a:t>Foreground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6632" y="6522687"/>
            <a:ext cx="3172961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b="1" dirty="0" smtClean="0"/>
              <a:t>Background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WebKit</a:t>
            </a:r>
            <a:r>
              <a:rPr lang="en-US" dirty="0" smtClean="0"/>
              <a:t> </a:t>
            </a:r>
            <a:r>
              <a:rPr lang="en-US" dirty="0" err="1" smtClean="0"/>
              <a:t>SunSpider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1026" name="Picture 2" descr="\\IEPM\TestDrive\benchmarks\SunSpider\SunSpiderResultsPP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416" y="2527728"/>
            <a:ext cx="8818584" cy="6230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API Usage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27676254"/>
              </p:ext>
            </p:extLst>
          </p:nvPr>
        </p:nvGraphicFramePr>
        <p:xfrm>
          <a:off x="939800" y="1981200"/>
          <a:ext cx="112014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ctrTitle"/>
          </p:nvPr>
        </p:nvSpPr>
        <p:spPr>
          <a:xfrm>
            <a:off x="1930399" y="3030538"/>
            <a:ext cx="10099675" cy="209073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Internet Explorer 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GPU Powered Graphics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Gamers GPU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484100" y="9212263"/>
            <a:ext cx="520700" cy="347662"/>
          </a:xfrm>
          <a:prstGeom prst="rect">
            <a:avLst/>
          </a:prstGeom>
        </p:spPr>
        <p:txBody>
          <a:bodyPr/>
          <a:lstStyle/>
          <a:p>
            <a:fld id="{028F6CB6-376B-4822-816C-FE7F9E5510A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 descr="C:\Users\jweber\Desktop\video%20car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1933" y="2948929"/>
            <a:ext cx="7799485" cy="59016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Has a GPU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484100" y="9212263"/>
            <a:ext cx="520700" cy="347662"/>
          </a:xfrm>
          <a:prstGeom prst="rect">
            <a:avLst/>
          </a:prstGeom>
        </p:spPr>
        <p:txBody>
          <a:bodyPr/>
          <a:lstStyle/>
          <a:p>
            <a:fld id="{028F6CB6-376B-4822-816C-FE7F9E5510A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 descr="http://techgage.com/articles/intel/intel_g45_p45/intel_g45_p45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111" y="3578056"/>
            <a:ext cx="4905589" cy="4401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Processing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484100" y="9212263"/>
            <a:ext cx="520700" cy="347662"/>
          </a:xfrm>
          <a:prstGeom prst="rect">
            <a:avLst/>
          </a:prstGeom>
        </p:spPr>
        <p:txBody>
          <a:bodyPr/>
          <a:lstStyle/>
          <a:p>
            <a:fld id="{028F6CB6-376B-4822-816C-FE7F9E5510A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2" descr="G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330" y="3715093"/>
            <a:ext cx="3055539" cy="2802418"/>
          </a:xfrm>
          <a:prstGeom prst="rect">
            <a:avLst/>
          </a:prstGeom>
          <a:noFill/>
        </p:spPr>
      </p:pic>
      <p:pic>
        <p:nvPicPr>
          <p:cNvPr id="4098" name="Picture 2" descr="Homogeno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824" y="3715095"/>
            <a:ext cx="3055539" cy="28024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82499" y="6616843"/>
            <a:ext cx="2372076" cy="39395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700" dirty="0" smtClean="0"/>
              <a:t>Multi-Core CPU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8926" y="6656730"/>
            <a:ext cx="2372076" cy="39395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700" dirty="0" smtClean="0"/>
              <a:t>GPU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 in GPU Power</a:t>
            </a:r>
            <a:endParaRPr lang="en-US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896778"/>
            <a:ext cx="9582316" cy="633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400" y="8878669"/>
            <a:ext cx="1234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D. Owens, David </a:t>
            </a:r>
            <a:r>
              <a:rPr lang="en-US" dirty="0" err="1" smtClean="0"/>
              <a:t>Luebke</a:t>
            </a:r>
            <a:r>
              <a:rPr lang="en-US" dirty="0" smtClean="0"/>
              <a:t>, Naga </a:t>
            </a:r>
            <a:r>
              <a:rPr lang="en-US" dirty="0" err="1" smtClean="0"/>
              <a:t>Govindaraju</a:t>
            </a:r>
            <a:r>
              <a:rPr lang="en-US" dirty="0" smtClean="0"/>
              <a:t>, Mark Harris, Jens </a:t>
            </a:r>
            <a:r>
              <a:rPr lang="en-US" dirty="0" err="1" smtClean="0"/>
              <a:t>Krüger</a:t>
            </a:r>
            <a:r>
              <a:rPr lang="en-US" dirty="0" smtClean="0"/>
              <a:t>, Aaron E. </a:t>
            </a:r>
            <a:r>
              <a:rPr lang="en-US" dirty="0" err="1" smtClean="0"/>
              <a:t>Lefohn</a:t>
            </a:r>
            <a:r>
              <a:rPr lang="en-US" dirty="0" smtClean="0"/>
              <a:t>, and Tim Purcell. </a:t>
            </a:r>
            <a:r>
              <a:rPr lang="en-US" u="sng" dirty="0" smtClean="0">
                <a:hlinkClick r:id="rId3"/>
              </a:rPr>
              <a:t>A Survey of General-Purpose Computation on Graphics Hardware</a:t>
            </a:r>
            <a:r>
              <a:rPr lang="en-US" dirty="0" smtClean="0"/>
              <a:t>. Computer Graphics Forum, 26(1):80–113, March 2007. We acknowledge Computer Graphics Forum, </a:t>
            </a:r>
            <a:r>
              <a:rPr lang="en-US" dirty="0" err="1" smtClean="0"/>
              <a:t>Eurographics</a:t>
            </a:r>
            <a:r>
              <a:rPr lang="en-US" dirty="0" smtClean="0"/>
              <a:t> (The European Association for Computer Graphics) and Blackwell Publishing.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ctrTitle"/>
          </p:nvPr>
        </p:nvSpPr>
        <p:spPr>
          <a:xfrm>
            <a:off x="1930399" y="3030538"/>
            <a:ext cx="10099675" cy="209073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/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bg1"/>
                </a:solidFill>
              </a:rPr>
              <a:t>Internet Explorer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Experience Index - GPU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484100" y="9212263"/>
            <a:ext cx="520700" cy="347662"/>
          </a:xfrm>
          <a:prstGeom prst="rect">
            <a:avLst/>
          </a:prstGeom>
        </p:spPr>
        <p:txBody>
          <a:bodyPr/>
          <a:lstStyle/>
          <a:p>
            <a:fld id="{028F6CB6-376B-4822-816C-FE7F9E5510A1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63301" y="5392934"/>
            <a:ext cx="7642216" cy="141"/>
          </a:xfrm>
          <a:prstGeom prst="straightConnector1">
            <a:avLst/>
          </a:prstGeom>
          <a:ln w="76200">
            <a:solidFill>
              <a:srgbClr val="E9A72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4200" y="5438775"/>
            <a:ext cx="8820648" cy="40831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E9A721"/>
                </a:solidFill>
              </a:rPr>
              <a:t>1         2          3         4         5         6         7         8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1460" y="6015167"/>
            <a:ext cx="8820648" cy="62375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E9A721"/>
                </a:solidFill>
              </a:rPr>
              <a:t>Windows Experience Index</a:t>
            </a:r>
          </a:p>
          <a:p>
            <a:pPr algn="ctr"/>
            <a:r>
              <a:rPr lang="en-US" sz="2000" i="1" dirty="0" smtClean="0">
                <a:solidFill>
                  <a:srgbClr val="E9A721"/>
                </a:solidFill>
              </a:rPr>
              <a:t>Graphics Scores of Vista and Win7 Users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1017" y="4876800"/>
            <a:ext cx="5867400" cy="40831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1800" dirty="0" smtClean="0"/>
              <a:t>4%      15%     32%     27%    12%     10%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Laptop WEI Score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2" y="1918470"/>
            <a:ext cx="9143998" cy="70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Powered Graphics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1756474"/>
            <a:ext cx="9144000" cy="70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Powered Canvas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880" y="2038544"/>
            <a:ext cx="8779840" cy="68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Powered SVG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1981200"/>
            <a:ext cx="88538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Powered Video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104" y="1981200"/>
            <a:ext cx="8853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Powered Text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1798320"/>
            <a:ext cx="8991600" cy="696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Powered CSS3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066" y="2084780"/>
            <a:ext cx="8228268" cy="63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ctrTitle"/>
          </p:nvPr>
        </p:nvSpPr>
        <p:spPr>
          <a:xfrm>
            <a:off x="974725" y="3810000"/>
            <a:ext cx="11055350" cy="23034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Behind the Scenes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Compiled JavaScript</a:t>
            </a:r>
            <a:br>
              <a:rPr lang="en-US" dirty="0" smtClean="0"/>
            </a:br>
            <a:r>
              <a:rPr lang="en-US" dirty="0" smtClean="0"/>
              <a:t>GPU Powered Graphics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Demo: Flying Images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Subsystems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092200" y="3505200"/>
            <a:ext cx="10972800" cy="42672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 rot="16200000">
            <a:off x="1044099" y="5258757"/>
            <a:ext cx="1711476" cy="738011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2164" tIns="22164" rIns="22164" bIns="2216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Networking</a:t>
            </a:r>
            <a:endParaRPr lang="en-US" sz="1400" b="1" kern="1200" dirty="0"/>
          </a:p>
        </p:txBody>
      </p:sp>
      <p:sp>
        <p:nvSpPr>
          <p:cNvPr id="5" name="Freeform 4"/>
          <p:cNvSpPr/>
          <p:nvPr/>
        </p:nvSpPr>
        <p:spPr>
          <a:xfrm rot="16200000">
            <a:off x="1883697" y="5258757"/>
            <a:ext cx="1711476" cy="738011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5" rIns="83124" bIns="8312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HTML</a:t>
            </a:r>
            <a:endParaRPr lang="en-US" sz="1400" b="1" kern="1200" dirty="0"/>
          </a:p>
        </p:txBody>
      </p:sp>
      <p:sp>
        <p:nvSpPr>
          <p:cNvPr id="6" name="Freeform 5"/>
          <p:cNvSpPr/>
          <p:nvPr/>
        </p:nvSpPr>
        <p:spPr>
          <a:xfrm rot="16200000">
            <a:off x="2713770" y="5258757"/>
            <a:ext cx="1711476" cy="738011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4" rIns="83125" bIns="8312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CSS</a:t>
            </a:r>
            <a:endParaRPr lang="en-US" sz="1400" b="1" kern="1200" dirty="0"/>
          </a:p>
        </p:txBody>
      </p:sp>
      <p:sp>
        <p:nvSpPr>
          <p:cNvPr id="7" name="Freeform 6"/>
          <p:cNvSpPr/>
          <p:nvPr/>
        </p:nvSpPr>
        <p:spPr>
          <a:xfrm rot="16200000">
            <a:off x="3553368" y="5258757"/>
            <a:ext cx="1711476" cy="738011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5" rIns="83125" bIns="831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Collections</a:t>
            </a:r>
            <a:endParaRPr lang="en-US" sz="1400" b="1" kern="1200" dirty="0"/>
          </a:p>
        </p:txBody>
      </p:sp>
      <p:sp>
        <p:nvSpPr>
          <p:cNvPr id="8" name="Freeform 7"/>
          <p:cNvSpPr/>
          <p:nvPr/>
        </p:nvSpPr>
        <p:spPr>
          <a:xfrm rot="16200000">
            <a:off x="4392966" y="5258757"/>
            <a:ext cx="1711476" cy="738011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5" rIns="83124" bIns="831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JavaScript</a:t>
            </a:r>
            <a:endParaRPr lang="en-US" sz="1400" b="1" kern="1200" dirty="0"/>
          </a:p>
        </p:txBody>
      </p:sp>
      <p:sp>
        <p:nvSpPr>
          <p:cNvPr id="9" name="Freeform 8"/>
          <p:cNvSpPr/>
          <p:nvPr/>
        </p:nvSpPr>
        <p:spPr>
          <a:xfrm rot="16200000">
            <a:off x="5232564" y="5258757"/>
            <a:ext cx="1711476" cy="738011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5" rIns="83124" bIns="831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Marshalling</a:t>
            </a:r>
            <a:endParaRPr lang="en-US" sz="1400" b="1" kern="1200" dirty="0"/>
          </a:p>
        </p:txBody>
      </p:sp>
      <p:sp>
        <p:nvSpPr>
          <p:cNvPr id="10" name="Freeform 9"/>
          <p:cNvSpPr/>
          <p:nvPr/>
        </p:nvSpPr>
        <p:spPr>
          <a:xfrm rot="16200000">
            <a:off x="6072162" y="5258757"/>
            <a:ext cx="1711476" cy="738011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4" rIns="83124" bIns="8312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DOM</a:t>
            </a:r>
            <a:endParaRPr lang="en-US" sz="1400" b="1" kern="1200" dirty="0"/>
          </a:p>
        </p:txBody>
      </p:sp>
      <p:sp>
        <p:nvSpPr>
          <p:cNvPr id="11" name="Freeform 10"/>
          <p:cNvSpPr/>
          <p:nvPr/>
        </p:nvSpPr>
        <p:spPr>
          <a:xfrm rot="16200000">
            <a:off x="6911760" y="5258757"/>
            <a:ext cx="1711476" cy="738011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4" rIns="83125" bIns="8312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Formatting</a:t>
            </a:r>
            <a:endParaRPr lang="en-US" sz="1400" b="1" kern="1200" dirty="0"/>
          </a:p>
        </p:txBody>
      </p:sp>
      <p:sp>
        <p:nvSpPr>
          <p:cNvPr id="12" name="Freeform 11"/>
          <p:cNvSpPr/>
          <p:nvPr/>
        </p:nvSpPr>
        <p:spPr>
          <a:xfrm rot="16200000">
            <a:off x="7751358" y="5258757"/>
            <a:ext cx="1711476" cy="738011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4" rIns="83125" bIns="8312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Block Building</a:t>
            </a:r>
            <a:endParaRPr lang="en-US" sz="1400" b="1" kern="1200" dirty="0"/>
          </a:p>
        </p:txBody>
      </p:sp>
      <p:sp>
        <p:nvSpPr>
          <p:cNvPr id="13" name="Freeform 12"/>
          <p:cNvSpPr/>
          <p:nvPr/>
        </p:nvSpPr>
        <p:spPr>
          <a:xfrm rot="16200000">
            <a:off x="8590957" y="5258756"/>
            <a:ext cx="1711476" cy="738013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5" rIns="83124" bIns="831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Layout</a:t>
            </a:r>
            <a:endParaRPr lang="en-US" sz="1400" b="1" kern="1200" dirty="0"/>
          </a:p>
        </p:txBody>
      </p:sp>
      <p:sp>
        <p:nvSpPr>
          <p:cNvPr id="14" name="Freeform 13"/>
          <p:cNvSpPr/>
          <p:nvPr/>
        </p:nvSpPr>
        <p:spPr>
          <a:xfrm rot="16200000">
            <a:off x="9430558" y="5258757"/>
            <a:ext cx="1711476" cy="738012"/>
          </a:xfrm>
          <a:custGeom>
            <a:avLst/>
            <a:gdLst>
              <a:gd name="connsiteX0" fmla="*/ 0 w 645560"/>
              <a:gd name="connsiteY0" fmla="*/ 75676 h 454048"/>
              <a:gd name="connsiteX1" fmla="*/ 22165 w 645560"/>
              <a:gd name="connsiteY1" fmla="*/ 22165 h 454048"/>
              <a:gd name="connsiteX2" fmla="*/ 75676 w 645560"/>
              <a:gd name="connsiteY2" fmla="*/ 0 h 454048"/>
              <a:gd name="connsiteX3" fmla="*/ 569884 w 645560"/>
              <a:gd name="connsiteY3" fmla="*/ 0 h 454048"/>
              <a:gd name="connsiteX4" fmla="*/ 623395 w 645560"/>
              <a:gd name="connsiteY4" fmla="*/ 22165 h 454048"/>
              <a:gd name="connsiteX5" fmla="*/ 645560 w 645560"/>
              <a:gd name="connsiteY5" fmla="*/ 75676 h 454048"/>
              <a:gd name="connsiteX6" fmla="*/ 645560 w 645560"/>
              <a:gd name="connsiteY6" fmla="*/ 378372 h 454048"/>
              <a:gd name="connsiteX7" fmla="*/ 623395 w 645560"/>
              <a:gd name="connsiteY7" fmla="*/ 431883 h 454048"/>
              <a:gd name="connsiteX8" fmla="*/ 569884 w 645560"/>
              <a:gd name="connsiteY8" fmla="*/ 454048 h 454048"/>
              <a:gd name="connsiteX9" fmla="*/ 75676 w 645560"/>
              <a:gd name="connsiteY9" fmla="*/ 454048 h 454048"/>
              <a:gd name="connsiteX10" fmla="*/ 22165 w 645560"/>
              <a:gd name="connsiteY10" fmla="*/ 431883 h 454048"/>
              <a:gd name="connsiteX11" fmla="*/ 0 w 645560"/>
              <a:gd name="connsiteY11" fmla="*/ 378372 h 454048"/>
              <a:gd name="connsiteX12" fmla="*/ 0 w 645560"/>
              <a:gd name="connsiteY12" fmla="*/ 75676 h 4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560" h="454048">
                <a:moveTo>
                  <a:pt x="0" y="75676"/>
                </a:moveTo>
                <a:cubicBezTo>
                  <a:pt x="0" y="55605"/>
                  <a:pt x="7973" y="36357"/>
                  <a:pt x="22165" y="22165"/>
                </a:cubicBezTo>
                <a:cubicBezTo>
                  <a:pt x="36357" y="7973"/>
                  <a:pt x="55606" y="0"/>
                  <a:pt x="75676" y="0"/>
                </a:cubicBezTo>
                <a:lnTo>
                  <a:pt x="569884" y="0"/>
                </a:lnTo>
                <a:cubicBezTo>
                  <a:pt x="589955" y="0"/>
                  <a:pt x="609203" y="7973"/>
                  <a:pt x="623395" y="22165"/>
                </a:cubicBezTo>
                <a:cubicBezTo>
                  <a:pt x="637587" y="36357"/>
                  <a:pt x="645560" y="55606"/>
                  <a:pt x="645560" y="75676"/>
                </a:cubicBezTo>
                <a:lnTo>
                  <a:pt x="645560" y="378372"/>
                </a:lnTo>
                <a:cubicBezTo>
                  <a:pt x="645560" y="398443"/>
                  <a:pt x="637587" y="417691"/>
                  <a:pt x="623395" y="431883"/>
                </a:cubicBezTo>
                <a:cubicBezTo>
                  <a:pt x="609203" y="446075"/>
                  <a:pt x="589954" y="454048"/>
                  <a:pt x="569884" y="454048"/>
                </a:cubicBezTo>
                <a:lnTo>
                  <a:pt x="75676" y="454048"/>
                </a:lnTo>
                <a:cubicBezTo>
                  <a:pt x="55605" y="454048"/>
                  <a:pt x="36357" y="446075"/>
                  <a:pt x="22165" y="431883"/>
                </a:cubicBezTo>
                <a:cubicBezTo>
                  <a:pt x="7973" y="417691"/>
                  <a:pt x="0" y="398442"/>
                  <a:pt x="0" y="378372"/>
                </a:cubicBezTo>
                <a:lnTo>
                  <a:pt x="0" y="75676"/>
                </a:lnTo>
                <a:close/>
              </a:path>
            </a:pathLst>
          </a:custGeom>
          <a:ln>
            <a:solidFill>
              <a:srgbClr val="E9A7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3125" tIns="83124" rIns="83124" bIns="831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/>
              <a:t>Display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Images – One Animation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484100" y="9212263"/>
            <a:ext cx="520700" cy="347662"/>
          </a:xfrm>
          <a:prstGeom prst="rect">
            <a:avLst/>
          </a:prstGeom>
        </p:spPr>
        <p:txBody>
          <a:bodyPr/>
          <a:lstStyle/>
          <a:p>
            <a:fld id="{028F6CB6-376B-4822-816C-FE7F9E5510A1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433" y="2861056"/>
            <a:ext cx="11227260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433" y="5852160"/>
            <a:ext cx="11227260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388722" y="3357055"/>
            <a:ext cx="1542430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b="1" dirty="0" smtClean="0"/>
              <a:t>IE8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93754" y="6295850"/>
            <a:ext cx="1542430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b="1" dirty="0" smtClean="0"/>
              <a:t>IE9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IE8 Hardware Usage</a:t>
            </a:r>
            <a:endParaRPr lang="en-US" dirty="0"/>
          </a:p>
        </p:txBody>
      </p:sp>
      <p:pic>
        <p:nvPicPr>
          <p:cNvPr id="1026" name="Picture 2" descr="C:\Users\jweber\Microsoft\Internet Explorer\Blog Posts\Complete - Flying Images\I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514600"/>
            <a:ext cx="109728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IE9 Hardware Usage</a:t>
            </a:r>
            <a:endParaRPr lang="en-US" dirty="0"/>
          </a:p>
        </p:txBody>
      </p:sp>
      <p:pic>
        <p:nvPicPr>
          <p:cNvPr id="2050" name="Picture 2" descr="C:\Users\jweber\Microsoft\Internet Explorer\Blog Posts\Complete - Flying Images\I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895600"/>
            <a:ext cx="109728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 Today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3600" y="1981200"/>
            <a:ext cx="11430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html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US" sz="2400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&lt;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    &lt;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script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="text/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javascript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"&gt;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start = (new Date).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getTime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2400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    &lt;/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script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&lt;/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US" sz="2400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&lt;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    &lt;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script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="text/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javascript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"&gt;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pageLoad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(new Date).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getTime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- start; </a:t>
            </a:r>
            <a:endParaRPr lang="en-US" sz="2400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    &lt;/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script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&lt;/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US" sz="2400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err="1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img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src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="http://www.site.com/beacon.png" /&gt;</a:t>
            </a:r>
          </a:p>
          <a:p>
            <a:endParaRPr lang="en-US" sz="2400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html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32882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 Tomorrow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3600" y="1981200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// after page is loaded</a:t>
            </a:r>
          </a:p>
          <a:p>
            <a:r>
              <a:rPr lang="en-US" sz="2400" dirty="0" err="1" smtClean="0"/>
              <a:t>var</a:t>
            </a:r>
            <a:r>
              <a:rPr lang="en-US" sz="2400" dirty="0" smtClean="0"/>
              <a:t> </a:t>
            </a:r>
            <a:r>
              <a:rPr lang="en-US" sz="2400" dirty="0" err="1" smtClean="0"/>
              <a:t>pageLoad</a:t>
            </a:r>
            <a:r>
              <a:rPr lang="en-US" sz="2400" dirty="0" smtClean="0"/>
              <a:t> = </a:t>
            </a:r>
            <a:r>
              <a:rPr lang="en-US" sz="2400" dirty="0" err="1" smtClean="0"/>
              <a:t>window.timing.timingMeasures.navigation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B050"/>
                </a:solidFill>
              </a:rPr>
              <a:t>// get access to all the timing information:</a:t>
            </a:r>
          </a:p>
          <a:p>
            <a:r>
              <a:rPr lang="en-US" sz="2400" dirty="0" err="1" smtClean="0"/>
              <a:t>JSON.Stringify</a:t>
            </a:r>
            <a:r>
              <a:rPr lang="en-US" sz="2400" dirty="0" smtClean="0"/>
              <a:t>(</a:t>
            </a:r>
            <a:r>
              <a:rPr lang="en-US" sz="2400" dirty="0" err="1" smtClean="0"/>
              <a:t>window.msPerformance</a:t>
            </a:r>
            <a:r>
              <a:rPr lang="en-US" sz="2400" dirty="0" smtClean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xmlns="" val="32882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Demo: Web Timings</a:t>
            </a:r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out and send feedback…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499" y="1993300"/>
            <a:ext cx="8264888" cy="699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ctrTitle"/>
          </p:nvPr>
        </p:nvSpPr>
        <p:spPr>
          <a:xfrm>
            <a:off x="635000" y="3319463"/>
            <a:ext cx="11734800" cy="2090737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IE9 is </a:t>
            </a:r>
            <a:r>
              <a:rPr lang="en-US" sz="4800" i="1" dirty="0" smtClean="0">
                <a:solidFill>
                  <a:srgbClr val="FFC000"/>
                </a:solidFill>
              </a:rPr>
              <a:t>Fundamentally</a:t>
            </a:r>
            <a:r>
              <a:rPr lang="en-US" sz="4800" i="1" dirty="0" smtClean="0"/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Different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Site: Wall Street Journal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175" y="1828800"/>
            <a:ext cx="6677025" cy="725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Comparing Site Performance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006600" y="2919413"/>
            <a:ext cx="3148013" cy="5226050"/>
          </a:xfrm>
          <a:prstGeom prst="rect">
            <a:avLst/>
          </a:prstGeom>
        </p:spPr>
        <p:txBody>
          <a:bodyPr/>
          <a:lstStyle/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Wall Street Journal</a:t>
            </a:r>
          </a:p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Chicago Tribune</a:t>
            </a:r>
          </a:p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USA Today</a:t>
            </a:r>
          </a:p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New York Times</a:t>
            </a:r>
          </a:p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Washington Post</a:t>
            </a:r>
          </a:p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CNN News</a:t>
            </a:r>
          </a:p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Seattle Times</a:t>
            </a:r>
          </a:p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MSN News</a:t>
            </a:r>
          </a:p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Financial Times</a:t>
            </a:r>
          </a:p>
          <a:p>
            <a:pPr indent="-342900" fontAlgn="auto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/>
            </a:pPr>
            <a:r>
              <a:rPr lang="en-US" sz="2800" spc="-7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Boston Globe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7188200" y="3886200"/>
            <a:ext cx="3148013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None/>
            </a:pPr>
            <a:r>
              <a:rPr lang="en-US" sz="28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News Site #1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</a:pPr>
            <a:r>
              <a:rPr lang="en-US" sz="28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News Site #2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</a:pPr>
            <a:r>
              <a:rPr lang="en-US" sz="28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News Site #3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</a:pPr>
            <a:r>
              <a:rPr lang="en-US" sz="28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News Site #4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</a:pPr>
            <a:r>
              <a:rPr lang="en-US" sz="28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News Site #5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435600" y="4648200"/>
            <a:ext cx="1119188" cy="127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31520" y="3600262"/>
            <a:ext cx="11406293" cy="3467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987550" y="3713668"/>
            <a:ext cx="1557552" cy="3242379"/>
          </a:xfrm>
          <a:prstGeom prst="roundRect">
            <a:avLst>
              <a:gd name="adj" fmla="val 79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298530" y="3713668"/>
            <a:ext cx="1557552" cy="3242379"/>
          </a:xfrm>
          <a:prstGeom prst="roundRect">
            <a:avLst>
              <a:gd name="adj" fmla="val 79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920491" y="3713668"/>
            <a:ext cx="1557552" cy="3242379"/>
          </a:xfrm>
          <a:prstGeom prst="roundRect">
            <a:avLst>
              <a:gd name="adj" fmla="val 79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609511" y="3713668"/>
            <a:ext cx="1557552" cy="3242379"/>
          </a:xfrm>
          <a:prstGeom prst="roundRect">
            <a:avLst>
              <a:gd name="adj" fmla="val 79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676570" y="3713668"/>
            <a:ext cx="1557552" cy="3242379"/>
          </a:xfrm>
          <a:prstGeom prst="roundRect">
            <a:avLst>
              <a:gd name="adj" fmla="val 79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9231471" y="3713668"/>
            <a:ext cx="1557552" cy="3242379"/>
          </a:xfrm>
          <a:prstGeom prst="roundRect">
            <a:avLst>
              <a:gd name="adj" fmla="val 79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0542456" y="3713668"/>
            <a:ext cx="1557552" cy="3242379"/>
          </a:xfrm>
          <a:prstGeom prst="roundRect">
            <a:avLst>
              <a:gd name="adj" fmla="val 79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100" dirty="0" smtClean="0"/>
              <a:t>Five Popular News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484100" y="9212263"/>
            <a:ext cx="520700" cy="347662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028F6CB6-376B-4822-816C-FE7F9E5510A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9277" y="2639793"/>
          <a:ext cx="11410052" cy="4402318"/>
        </p:xfrm>
        <a:graphic>
          <a:graphicData uri="http://schemas.openxmlformats.org/drawingml/2006/table">
            <a:tbl>
              <a:tblPr bandRow="1"/>
              <a:tblGrid>
                <a:gridCol w="2062091"/>
                <a:gridCol w="1335423"/>
                <a:gridCol w="1335423"/>
                <a:gridCol w="1335423"/>
                <a:gridCol w="1335423"/>
                <a:gridCol w="1335423"/>
                <a:gridCol w="1335423"/>
                <a:gridCol w="1335423"/>
              </a:tblGrid>
              <a:tr h="1014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69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sz="2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Size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</a:t>
                      </a:r>
                    </a:p>
                    <a:p>
                      <a:pPr algn="ctr" fontAlgn="b"/>
                      <a:r>
                        <a:rPr lang="en-US" sz="2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Elements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CSS Rules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Files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Script </a:t>
                      </a:r>
                      <a:r>
                        <a:rPr lang="en-US" sz="2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Files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Script</a:t>
                      </a:r>
                    </a:p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Lines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Script</a:t>
                      </a:r>
                    </a:p>
                    <a:p>
                      <a:pPr algn="ctr" fontAlgn="b"/>
                      <a:r>
                        <a:rPr lang="en-US" sz="23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Libs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697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749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i="0" u="none" strike="noStrike" dirty="0" smtClean="0">
                          <a:effectLst/>
                          <a:latin typeface="+mn-lt"/>
                        </a:rPr>
                        <a:t>News Site #1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546" marR="14110" marT="1411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3280kb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8662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1293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137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14,216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49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i="0" u="none" strike="noStrike" dirty="0" smtClean="0">
                          <a:effectLst/>
                          <a:latin typeface="+mn-lt"/>
                        </a:rPr>
                        <a:t>News Site #2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546" marR="14110" marT="1411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 smtClean="0">
                          <a:effectLst/>
                          <a:latin typeface="+mn-lt"/>
                        </a:rPr>
                        <a:t>961kb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 smtClean="0">
                          <a:effectLst/>
                          <a:latin typeface="+mn-lt"/>
                        </a:rPr>
                        <a:t>820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 smtClean="0">
                          <a:effectLst/>
                          <a:latin typeface="+mn-lt"/>
                        </a:rPr>
                        <a:t>2964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 smtClean="0">
                          <a:effectLst/>
                          <a:latin typeface="+mn-lt"/>
                        </a:rPr>
                        <a:t>44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 smtClean="0">
                          <a:effectLst/>
                          <a:latin typeface="+mn-lt"/>
                        </a:rPr>
                        <a:t>16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49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i="0" u="none" strike="noStrike" dirty="0" smtClean="0">
                          <a:effectLst/>
                          <a:latin typeface="+mn-lt"/>
                        </a:rPr>
                        <a:t>News Site #3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546" marR="14110" marT="1411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300kb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1187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1366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26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9,481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49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i="0" u="none" strike="noStrike" dirty="0" smtClean="0">
                          <a:effectLst/>
                          <a:latin typeface="+mn-lt"/>
                        </a:rPr>
                        <a:t>News Site #4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546" marR="14110" marT="1411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1462kb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4257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893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76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11,988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49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i="0" u="none" strike="noStrike" dirty="0" smtClean="0">
                          <a:effectLst/>
                          <a:latin typeface="+mn-lt"/>
                        </a:rPr>
                        <a:t>News Site #5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546" marR="14110" marT="1411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2981kb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20,722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97" marR="14697" marT="14697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8" descr="Cnn.com homepage uses prototype"/>
          <p:cNvSpPr/>
          <p:nvPr/>
        </p:nvSpPr>
        <p:spPr>
          <a:xfrm>
            <a:off x="11151004" y="3936600"/>
            <a:ext cx="162560" cy="1625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Oval 9" descr="cnn.com homepage uses mootools"/>
          <p:cNvSpPr/>
          <p:nvPr/>
        </p:nvSpPr>
        <p:spPr>
          <a:xfrm>
            <a:off x="11390329" y="3936600"/>
            <a:ext cx="162560" cy="1625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Oval 10" descr="cnn.com homepage uses scriptaculous"/>
          <p:cNvSpPr/>
          <p:nvPr/>
        </p:nvSpPr>
        <p:spPr>
          <a:xfrm>
            <a:off x="11627395" y="3936600"/>
            <a:ext cx="162560" cy="1625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1151005" y="5974067"/>
            <a:ext cx="638950" cy="162560"/>
            <a:chOff x="7612061" y="3893820"/>
            <a:chExt cx="448255" cy="114300"/>
          </a:xfrm>
        </p:grpSpPr>
        <p:sp>
          <p:nvSpPr>
            <p:cNvPr id="15" name="Oval 14" descr="NYTIME.com homepage uses YUI"/>
            <p:cNvSpPr/>
            <p:nvPr/>
          </p:nvSpPr>
          <p:spPr>
            <a:xfrm>
              <a:off x="7612061" y="3893820"/>
              <a:ext cx="114044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6" name="Oval 15" descr="nytimes.com homepage uses prototype"/>
            <p:cNvSpPr/>
            <p:nvPr/>
          </p:nvSpPr>
          <p:spPr>
            <a:xfrm>
              <a:off x="7778374" y="3893820"/>
              <a:ext cx="115628" cy="1143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7" name="Oval 16" descr="nytimes.com homepage uses mootools"/>
            <p:cNvSpPr/>
            <p:nvPr/>
          </p:nvSpPr>
          <p:spPr>
            <a:xfrm>
              <a:off x="7946272" y="3893820"/>
              <a:ext cx="114044" cy="114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0" name="Oval 19" descr="Microsoft.com Homepage uses JQuery"/>
          <p:cNvSpPr/>
          <p:nvPr/>
        </p:nvSpPr>
        <p:spPr>
          <a:xfrm>
            <a:off x="11151004" y="6651712"/>
            <a:ext cx="162560" cy="1625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7" name="Oval 36" descr="Microsoft.com Homepage uses JQuery"/>
          <p:cNvSpPr/>
          <p:nvPr/>
        </p:nvSpPr>
        <p:spPr>
          <a:xfrm>
            <a:off x="11151004" y="5282772"/>
            <a:ext cx="162560" cy="1625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6" name="Group 70"/>
          <p:cNvGrpSpPr/>
          <p:nvPr/>
        </p:nvGrpSpPr>
        <p:grpSpPr>
          <a:xfrm>
            <a:off x="944755" y="9188773"/>
            <a:ext cx="1401833" cy="353943"/>
            <a:chOff x="598586" y="5628495"/>
            <a:chExt cx="985664" cy="248866"/>
          </a:xfrm>
        </p:grpSpPr>
        <p:sp>
          <p:nvSpPr>
            <p:cNvPr id="58" name="Oval 3"/>
            <p:cNvSpPr/>
            <p:nvPr/>
          </p:nvSpPr>
          <p:spPr bwMode="auto">
            <a:xfrm>
              <a:off x="598586" y="5682156"/>
              <a:ext cx="168515" cy="1696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5100" dirty="0"/>
            </a:p>
          </p:txBody>
        </p:sp>
        <p:sp>
          <p:nvSpPr>
            <p:cNvPr id="59" name="TextBox 4"/>
            <p:cNvSpPr txBox="1">
              <a:spLocks noChangeArrowheads="1"/>
            </p:cNvSpPr>
            <p:nvPr/>
          </p:nvSpPr>
          <p:spPr bwMode="auto">
            <a:xfrm>
              <a:off x="737769" y="5628495"/>
              <a:ext cx="846481" cy="24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700" dirty="0" err="1">
                  <a:solidFill>
                    <a:schemeClr val="accent1"/>
                  </a:solidFill>
                </a:rPr>
                <a:t>JQuery</a:t>
              </a:r>
              <a:endParaRPr lang="en-US" sz="17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68"/>
          <p:cNvGrpSpPr/>
          <p:nvPr/>
        </p:nvGrpSpPr>
        <p:grpSpPr>
          <a:xfrm>
            <a:off x="3918639" y="9188773"/>
            <a:ext cx="1833580" cy="353943"/>
            <a:chOff x="2846829" y="5628495"/>
            <a:chExt cx="1289236" cy="248866"/>
          </a:xfrm>
        </p:grpSpPr>
        <p:sp>
          <p:nvSpPr>
            <p:cNvPr id="56" name="Oval 55"/>
            <p:cNvSpPr/>
            <p:nvPr/>
          </p:nvSpPr>
          <p:spPr bwMode="auto">
            <a:xfrm>
              <a:off x="2846829" y="5682741"/>
              <a:ext cx="168515" cy="16850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5100" dirty="0"/>
            </a:p>
          </p:txBody>
        </p:sp>
        <p:sp>
          <p:nvSpPr>
            <p:cNvPr id="57" name="TextBox 13"/>
            <p:cNvSpPr txBox="1">
              <a:spLocks noChangeArrowheads="1"/>
            </p:cNvSpPr>
            <p:nvPr/>
          </p:nvSpPr>
          <p:spPr bwMode="auto">
            <a:xfrm>
              <a:off x="2983052" y="5628495"/>
              <a:ext cx="1153013" cy="24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700" dirty="0">
                  <a:solidFill>
                    <a:srgbClr val="7030A0"/>
                  </a:solidFill>
                </a:rPr>
                <a:t>Prototype</a:t>
              </a:r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5860031" y="9188773"/>
            <a:ext cx="1637574" cy="353943"/>
            <a:chOff x="3803352" y="5628495"/>
            <a:chExt cx="1151419" cy="248866"/>
          </a:xfrm>
        </p:grpSpPr>
        <p:sp>
          <p:nvSpPr>
            <p:cNvPr id="54" name="Oval 53"/>
            <p:cNvSpPr/>
            <p:nvPr/>
          </p:nvSpPr>
          <p:spPr bwMode="auto">
            <a:xfrm>
              <a:off x="3803352" y="5682741"/>
              <a:ext cx="168515" cy="1685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5100" dirty="0"/>
            </a:p>
          </p:txBody>
        </p:sp>
        <p:sp>
          <p:nvSpPr>
            <p:cNvPr id="55" name="TextBox 14"/>
            <p:cNvSpPr txBox="1">
              <a:spLocks noChangeArrowheads="1"/>
            </p:cNvSpPr>
            <p:nvPr/>
          </p:nvSpPr>
          <p:spPr bwMode="auto">
            <a:xfrm>
              <a:off x="3926976" y="5628495"/>
              <a:ext cx="1027795" cy="24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700" dirty="0">
                  <a:solidFill>
                    <a:srgbClr val="00B050"/>
                  </a:solidFill>
                </a:rPr>
                <a:t>MooTools</a:t>
              </a:r>
            </a:p>
          </p:txBody>
        </p:sp>
      </p:grpSp>
      <p:grpSp>
        <p:nvGrpSpPr>
          <p:cNvPr id="12" name="Group 71"/>
          <p:cNvGrpSpPr/>
          <p:nvPr/>
        </p:nvGrpSpPr>
        <p:grpSpPr>
          <a:xfrm>
            <a:off x="7605416" y="9188773"/>
            <a:ext cx="2211260" cy="353943"/>
            <a:chOff x="4835374" y="5628495"/>
            <a:chExt cx="1554792" cy="248866"/>
          </a:xfrm>
        </p:grpSpPr>
        <p:sp>
          <p:nvSpPr>
            <p:cNvPr id="50" name="Oval 49"/>
            <p:cNvSpPr/>
            <p:nvPr/>
          </p:nvSpPr>
          <p:spPr bwMode="auto">
            <a:xfrm>
              <a:off x="4835374" y="5682741"/>
              <a:ext cx="168515" cy="1685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5100" dirty="0">
                <a:solidFill>
                  <a:schemeClr val="accent5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4974633" y="5628495"/>
              <a:ext cx="1415533" cy="248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700" dirty="0" err="1">
                  <a:solidFill>
                    <a:schemeClr val="accent5"/>
                  </a:solidFill>
                </a:rPr>
                <a:t>Scriptaculous</a:t>
              </a:r>
              <a:endParaRPr lang="en-US" sz="17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73"/>
          <p:cNvGrpSpPr/>
          <p:nvPr/>
        </p:nvGrpSpPr>
        <p:grpSpPr>
          <a:xfrm>
            <a:off x="9924486" y="9188773"/>
            <a:ext cx="2009364" cy="353943"/>
            <a:chOff x="6912459" y="5628495"/>
            <a:chExt cx="1412834" cy="248866"/>
          </a:xfrm>
        </p:grpSpPr>
        <p:sp>
          <p:nvSpPr>
            <p:cNvPr id="52" name="Oval 51"/>
            <p:cNvSpPr/>
            <p:nvPr/>
          </p:nvSpPr>
          <p:spPr bwMode="auto">
            <a:xfrm>
              <a:off x="6912459" y="5682741"/>
              <a:ext cx="168515" cy="1685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5100" dirty="0">
                <a:solidFill>
                  <a:schemeClr val="accent5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7051719" y="5628495"/>
              <a:ext cx="1273574" cy="248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700" dirty="0">
                  <a:solidFill>
                    <a:schemeClr val="bg1">
                      <a:lumMod val="50000"/>
                    </a:schemeClr>
                  </a:solidFill>
                </a:rPr>
                <a:t>Other (JS Lib)</a:t>
              </a:r>
            </a:p>
          </p:txBody>
        </p:sp>
      </p:grpSp>
      <p:grpSp>
        <p:nvGrpSpPr>
          <p:cNvPr id="14" name="Group 69"/>
          <p:cNvGrpSpPr/>
          <p:nvPr/>
        </p:nvGrpSpPr>
        <p:grpSpPr>
          <a:xfrm>
            <a:off x="2454400" y="9188773"/>
            <a:ext cx="1356427" cy="353943"/>
            <a:chOff x="1608708" y="5628495"/>
            <a:chExt cx="953738" cy="248866"/>
          </a:xfrm>
        </p:grpSpPr>
        <p:sp>
          <p:nvSpPr>
            <p:cNvPr id="48" name="Oval 47"/>
            <p:cNvSpPr/>
            <p:nvPr/>
          </p:nvSpPr>
          <p:spPr bwMode="auto">
            <a:xfrm>
              <a:off x="1608708" y="5682741"/>
              <a:ext cx="168515" cy="1685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5100" dirty="0"/>
            </a:p>
          </p:txBody>
        </p:sp>
        <p:sp>
          <p:nvSpPr>
            <p:cNvPr id="49" name="TextBox 17"/>
            <p:cNvSpPr txBox="1">
              <a:spLocks noChangeArrowheads="1"/>
            </p:cNvSpPr>
            <p:nvPr/>
          </p:nvSpPr>
          <p:spPr bwMode="auto">
            <a:xfrm>
              <a:off x="1748947" y="5628495"/>
              <a:ext cx="813499" cy="24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700" dirty="0">
                  <a:solidFill>
                    <a:schemeClr val="accent2"/>
                  </a:solidFill>
                </a:rPr>
                <a:t>YUI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33" grpId="0" animBg="1"/>
      <p:bldP spid="33" grpId="1" animBg="1"/>
      <p:bldP spid="40" grpId="0" animBg="1"/>
      <p:bldP spid="40" grpId="1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IE8 Subsystem Breakout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16000" y="2057400"/>
          <a:ext cx="10972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Average Distribution Across News Sites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16000" y="2133600"/>
          <a:ext cx="10972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Slide">
  <a:themeElements>
    <a:clrScheme name="Master #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Pages>0</Pages>
  <Words>809</Words>
  <Characters>0</Characters>
  <Application>Microsoft Office PowerPoint</Application>
  <PresentationFormat>Custom</PresentationFormat>
  <Lines>0</Lines>
  <Paragraphs>292</Paragraphs>
  <Slides>48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Title &amp; Subtitle</vt:lpstr>
      <vt:lpstr>Default Slide</vt:lpstr>
      <vt:lpstr>Internet Explorer 9 Performance Overview</vt:lpstr>
      <vt:lpstr>IE9 Platform Objectives</vt:lpstr>
      <vt:lpstr> Internet Explorer 8</vt:lpstr>
      <vt:lpstr>Browser Subsystems</vt:lpstr>
      <vt:lpstr>Example Site: Wall Street Journal</vt:lpstr>
      <vt:lpstr>Comparing Site Performance</vt:lpstr>
      <vt:lpstr>Five Popular News Sites</vt:lpstr>
      <vt:lpstr>IE8 Subsystem Breakout</vt:lpstr>
      <vt:lpstr>Average Distribution Across News Sites</vt:lpstr>
      <vt:lpstr>Average Distribution Across AJAX Sites</vt:lpstr>
      <vt:lpstr> Internet Explorer 9</vt:lpstr>
      <vt:lpstr>Internet Explorer 9 Networking Improvements</vt:lpstr>
      <vt:lpstr>Networking Performance</vt:lpstr>
      <vt:lpstr>PLT2: Bytes Downloaded</vt:lpstr>
      <vt:lpstr>Internet Explorer 9 New JavaScript Engine &amp; Compiler</vt:lpstr>
      <vt:lpstr>Interpreters, Compilers, Intermediary Languages, Machine Code, Stack Alignment, JIT, Type System, Registers, Memory Management, Assembly, Bytecode, Tracing, Syntax Trees, Dynamic Languages, Flow Analysis, Static Languages,  Regular Expressions, Inlining, oh my…</vt:lpstr>
      <vt:lpstr>New JavaScript Interpreter</vt:lpstr>
      <vt:lpstr>Multi-Core Processing</vt:lpstr>
      <vt:lpstr>IE8 Processor Distribution</vt:lpstr>
      <vt:lpstr>Windows Experience Index Results</vt:lpstr>
      <vt:lpstr>JavaScript Background Compiler</vt:lpstr>
      <vt:lpstr>IE9 Background Compilation</vt:lpstr>
      <vt:lpstr>WebKit SunSpider Results</vt:lpstr>
      <vt:lpstr>Web Application API Usage</vt:lpstr>
      <vt:lpstr>Internet Explorer 9 GPU Powered Graphics</vt:lpstr>
      <vt:lpstr>The Gamers GPU</vt:lpstr>
      <vt:lpstr>Everyone Has a GPU</vt:lpstr>
      <vt:lpstr>GPU Processing Performance</vt:lpstr>
      <vt:lpstr>Exponential Growth in GPU Power</vt:lpstr>
      <vt:lpstr>Windows Experience Index - GPU</vt:lpstr>
      <vt:lpstr>My Laptop WEI Score</vt:lpstr>
      <vt:lpstr>GPU Powered Graphics</vt:lpstr>
      <vt:lpstr>GPU Powered Canvas</vt:lpstr>
      <vt:lpstr>GPU Powered SVG</vt:lpstr>
      <vt:lpstr>GPU Powered Video</vt:lpstr>
      <vt:lpstr>GPU Powered Text</vt:lpstr>
      <vt:lpstr>GPU Powered CSS3</vt:lpstr>
      <vt:lpstr>Behind the Scenes Compiled JavaScript GPU Powered Graphics</vt:lpstr>
      <vt:lpstr>Demo: Flying Images</vt:lpstr>
      <vt:lpstr>Flying Images – One Animation</vt:lpstr>
      <vt:lpstr>IE8 Hardware Usage</vt:lpstr>
      <vt:lpstr>IE9 Hardware Usage</vt:lpstr>
      <vt:lpstr>Measuring Performance</vt:lpstr>
      <vt:lpstr>Performance Metrics Today</vt:lpstr>
      <vt:lpstr>Performance Metrics Tomorrow</vt:lpstr>
      <vt:lpstr>Demo: Web Timings</vt:lpstr>
      <vt:lpstr>Try it out and send feedback…</vt:lpstr>
      <vt:lpstr>IE9 is Fundamentally Different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Weber</dc:creator>
  <cp:lastModifiedBy>Jason Weber</cp:lastModifiedBy>
  <cp:revision>361</cp:revision>
  <dcterms:modified xsi:type="dcterms:W3CDTF">2010-07-02T17:31:45Z</dcterms:modified>
</cp:coreProperties>
</file>